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49"/>
  </p:notesMasterIdLst>
  <p:handoutMasterIdLst>
    <p:handoutMasterId r:id="rId50"/>
  </p:handoutMasterIdLst>
  <p:sldIdLst>
    <p:sldId id="385" r:id="rId5"/>
    <p:sldId id="454" r:id="rId6"/>
    <p:sldId id="466" r:id="rId7"/>
    <p:sldId id="451" r:id="rId8"/>
    <p:sldId id="452" r:id="rId9"/>
    <p:sldId id="465" r:id="rId10"/>
    <p:sldId id="453" r:id="rId11"/>
    <p:sldId id="462" r:id="rId12"/>
    <p:sldId id="461" r:id="rId13"/>
    <p:sldId id="455" r:id="rId14"/>
    <p:sldId id="387" r:id="rId15"/>
    <p:sldId id="467" r:id="rId16"/>
    <p:sldId id="456" r:id="rId17"/>
    <p:sldId id="463" r:id="rId18"/>
    <p:sldId id="464" r:id="rId19"/>
    <p:sldId id="457" r:id="rId20"/>
    <p:sldId id="458" r:id="rId21"/>
    <p:sldId id="459" r:id="rId22"/>
    <p:sldId id="468" r:id="rId23"/>
    <p:sldId id="469" r:id="rId24"/>
    <p:sldId id="470" r:id="rId25"/>
    <p:sldId id="471" r:id="rId26"/>
    <p:sldId id="460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87" r:id="rId35"/>
    <p:sldId id="488" r:id="rId36"/>
    <p:sldId id="489" r:id="rId37"/>
    <p:sldId id="490" r:id="rId38"/>
    <p:sldId id="491" r:id="rId39"/>
    <p:sldId id="492" r:id="rId40"/>
    <p:sldId id="480" r:id="rId41"/>
    <p:sldId id="484" r:id="rId42"/>
    <p:sldId id="481" r:id="rId43"/>
    <p:sldId id="479" r:id="rId44"/>
    <p:sldId id="486" r:id="rId45"/>
    <p:sldId id="482" r:id="rId46"/>
    <p:sldId id="483" r:id="rId47"/>
    <p:sldId id="4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B7472A"/>
    <a:srgbClr val="F5F5F5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4560"/>
  </p:normalViewPr>
  <p:slideViewPr>
    <p:cSldViewPr snapToGrid="0">
      <p:cViewPr varScale="1">
        <p:scale>
          <a:sx n="68" d="100"/>
          <a:sy n="68" d="100"/>
        </p:scale>
        <p:origin x="759" y="33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22"/>
    </p:cViewPr>
  </p:sorter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4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DEA433F-5B94-D83D-0FF7-BC930F6C42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5462A7-10A0-47A8-A1D4-861E2A97415A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327106" name="Rectangle 2">
            <a:extLst>
              <a:ext uri="{FF2B5EF4-FFF2-40B4-BE49-F238E27FC236}">
                <a16:creationId xmlns:a16="http://schemas.microsoft.com/office/drawing/2014/main" id="{A7731619-CA1F-8A1A-E77A-250695EDCD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7107" name="Rectangle 3">
            <a:extLst>
              <a:ext uri="{FF2B5EF4-FFF2-40B4-BE49-F238E27FC236}">
                <a16:creationId xmlns:a16="http://schemas.microsoft.com/office/drawing/2014/main" id="{A818DD60-AB06-A15C-8D7B-6568EBF38B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3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2B84-C8F8-E7E0-A2DD-1ED794D1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8053A-0450-62FA-C259-20E3D4CC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50490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atemehHosseini80" TargetMode="External"/><Relationship Id="rId4" Type="http://schemas.openxmlformats.org/officeDocument/2006/relationships/hyperlink" Target="https://github.com/durir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B21FAE-6041-8235-1FFE-256369D0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8CEAA-06D9-23FF-3667-2F8040EF6960}"/>
              </a:ext>
            </a:extLst>
          </p:cNvPr>
          <p:cNvSpPr/>
          <p:nvPr/>
        </p:nvSpPr>
        <p:spPr>
          <a:xfrm>
            <a:off x="144449" y="223520"/>
            <a:ext cx="6073471" cy="288544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5400" dirty="0">
                <a:latin typeface="Lotus" panose="00000400000000000000" pitchFamily="2" charset="-78"/>
                <a:cs typeface="Lotus" panose="00000400000000000000" pitchFamily="2" charset="-78"/>
              </a:rPr>
              <a:t>یادگیری ماشین</a:t>
            </a:r>
          </a:p>
          <a:p>
            <a:pPr algn="ctr"/>
            <a:endParaRPr lang="en-US" sz="2400" dirty="0">
              <a:latin typeface="Lotus" panose="00000400000000000000" pitchFamily="2" charset="-78"/>
              <a:cs typeface="Lotus" panose="00000400000000000000" pitchFamily="2" charset="-78"/>
            </a:endParaRPr>
          </a:p>
          <a:p>
            <a:pPr algn="ctr"/>
            <a:r>
              <a:rPr lang="fa-IR" sz="2400" dirty="0">
                <a:latin typeface="Lotus" panose="00000400000000000000" pitchFamily="2" charset="-78"/>
                <a:cs typeface="Lotus" panose="00000400000000000000" pitchFamily="2" charset="-78"/>
              </a:rPr>
              <a:t> الگوریتم های ساده و پرکاربرد </a:t>
            </a:r>
            <a:endParaRPr lang="en-US" sz="2400" dirty="0">
              <a:latin typeface="Lotus" panose="00000400000000000000" pitchFamily="2" charset="-78"/>
              <a:cs typeface="Lotus" panose="00000400000000000000" pitchFamily="2" charset="-78"/>
            </a:endParaRPr>
          </a:p>
          <a:p>
            <a:pPr algn="ctr"/>
            <a:r>
              <a:rPr lang="en-US" sz="2400" b="1" dirty="0"/>
              <a:t>K-Nearest Neighbors (KNN)</a:t>
            </a:r>
            <a:br>
              <a:rPr lang="en-US" sz="2400" dirty="0"/>
            </a:br>
            <a:br>
              <a:rPr lang="en-US" sz="1600" dirty="0"/>
            </a:br>
            <a:endParaRPr lang="en-US" sz="1600" dirty="0">
              <a:latin typeface="Lotus" panose="00000400000000000000" pitchFamily="2" charset="-78"/>
              <a:cs typeface="Lotus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72CB1-9337-0D8C-1CE3-2D5421A4152C}"/>
              </a:ext>
            </a:extLst>
          </p:cNvPr>
          <p:cNvSpPr txBox="1"/>
          <p:nvPr/>
        </p:nvSpPr>
        <p:spPr>
          <a:xfrm>
            <a:off x="22529" y="5732223"/>
            <a:ext cx="60734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00B0F0"/>
                </a:solidFill>
              </a:rPr>
              <a:t>👥 Authors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@duriri</a:t>
            </a:r>
            <a:endParaRPr lang="en-US" dirty="0">
              <a:solidFill>
                <a:srgbClr val="00B0F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@FatemehHosseini80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8274-F99E-893A-C00B-19D58ED70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b="1" dirty="0"/>
              <a:t>انتخاب مقدار </a:t>
            </a:r>
            <a:r>
              <a:rPr lang="en-US" b="1" dirty="0"/>
              <a:t> K </a:t>
            </a:r>
            <a:r>
              <a:rPr lang="fa-IR" b="1" dirty="0"/>
              <a:t>مناسب</a:t>
            </a:r>
            <a:br>
              <a:rPr lang="fa-IR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B68ED-D1D1-25F1-092E-FF2C409E79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r" rtl="1"/>
            <a:r>
              <a:rPr lang="en-US" dirty="0"/>
              <a:t>🔸 </a:t>
            </a:r>
            <a:r>
              <a:rPr lang="fa-IR" dirty="0"/>
              <a:t>مقدار </a:t>
            </a:r>
            <a:r>
              <a:rPr lang="en-US" b="1" dirty="0"/>
              <a:t>K </a:t>
            </a:r>
            <a:r>
              <a:rPr lang="fa-IR" b="1" dirty="0"/>
              <a:t>کوچک</a:t>
            </a:r>
            <a:r>
              <a:rPr lang="fa-IR" dirty="0"/>
              <a:t> → مدل به نویز حساس است.</a:t>
            </a:r>
            <a:br>
              <a:rPr lang="fa-IR" dirty="0"/>
            </a:br>
            <a:r>
              <a:rPr lang="en-US" dirty="0"/>
              <a:t>🔸 </a:t>
            </a:r>
            <a:r>
              <a:rPr lang="fa-IR" dirty="0"/>
              <a:t>مقدار </a:t>
            </a:r>
            <a:r>
              <a:rPr lang="en-US" b="1" dirty="0"/>
              <a:t>K </a:t>
            </a:r>
            <a:r>
              <a:rPr lang="fa-IR" b="1" dirty="0"/>
              <a:t>بزرگ</a:t>
            </a:r>
            <a:r>
              <a:rPr lang="fa-IR" dirty="0"/>
              <a:t> → مدل ممکن است بیش‌ازحد عمومی شود.</a:t>
            </a:r>
            <a:br>
              <a:rPr lang="fa-IR" dirty="0"/>
            </a:br>
            <a:r>
              <a:rPr lang="en-US" dirty="0"/>
              <a:t>🔸 </a:t>
            </a:r>
            <a:r>
              <a:rPr lang="fa-IR" dirty="0"/>
              <a:t>راهکار: استفاده از </a:t>
            </a:r>
            <a:r>
              <a:rPr lang="en-US" b="1" dirty="0"/>
              <a:t>Cross-Validation</a:t>
            </a:r>
            <a:r>
              <a:rPr lang="en-US" dirty="0"/>
              <a:t> </a:t>
            </a:r>
            <a:r>
              <a:rPr lang="fa-IR" dirty="0"/>
              <a:t>برای انتخاب مقدار بهینه‌ی </a:t>
            </a:r>
            <a:r>
              <a:rPr lang="en-US" dirty="0"/>
              <a:t>K.</a:t>
            </a:r>
          </a:p>
          <a:p>
            <a:pPr algn="r" rtl="1"/>
            <a:r>
              <a:rPr lang="en-US" dirty="0"/>
              <a:t>📌 </a:t>
            </a:r>
            <a:r>
              <a:rPr lang="fa-IR" dirty="0"/>
              <a:t>مقدار معمول برای </a:t>
            </a:r>
            <a:r>
              <a:rPr lang="en-US" dirty="0"/>
              <a:t>K: </a:t>
            </a:r>
            <a:r>
              <a:rPr lang="en-US" b="1" dirty="0"/>
              <a:t>5 </a:t>
            </a:r>
            <a:r>
              <a:rPr lang="fa-IR" b="1" dirty="0"/>
              <a:t>یا 7</a:t>
            </a:r>
            <a:r>
              <a:rPr lang="fa-IR" dirty="0"/>
              <a:t> (با آزمون و خطا تعیین می‌شود).</a:t>
            </a:r>
          </a:p>
          <a:p>
            <a:pPr algn="r" rt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F9D74-CEF3-D156-424D-71B5A524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77" y="2358136"/>
            <a:ext cx="4196858" cy="35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0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4" name="Oval 4">
            <a:extLst>
              <a:ext uri="{FF2B5EF4-FFF2-40B4-BE49-F238E27FC236}">
                <a16:creationId xmlns:a16="http://schemas.microsoft.com/office/drawing/2014/main" id="{F5033FB1-82E4-EEF6-F1E9-99356F2C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5671" y="29202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85" name="Oval 5">
            <a:extLst>
              <a:ext uri="{FF2B5EF4-FFF2-40B4-BE49-F238E27FC236}">
                <a16:creationId xmlns:a16="http://schemas.microsoft.com/office/drawing/2014/main" id="{EEDDA707-5CD5-AC6C-F2B8-55571D5F9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6671" y="436805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86" name="Oval 6">
            <a:extLst>
              <a:ext uri="{FF2B5EF4-FFF2-40B4-BE49-F238E27FC236}">
                <a16:creationId xmlns:a16="http://schemas.microsoft.com/office/drawing/2014/main" id="{94057FD0-F2C5-AEA5-F9D8-749E9DD95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271" y="26154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87" name="Oval 7">
            <a:extLst>
              <a:ext uri="{FF2B5EF4-FFF2-40B4-BE49-F238E27FC236}">
                <a16:creationId xmlns:a16="http://schemas.microsoft.com/office/drawing/2014/main" id="{2F0963B4-3497-65E9-9F35-C0FE33E55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471" y="36822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88" name="Oval 8">
            <a:extLst>
              <a:ext uri="{FF2B5EF4-FFF2-40B4-BE49-F238E27FC236}">
                <a16:creationId xmlns:a16="http://schemas.microsoft.com/office/drawing/2014/main" id="{5063B732-E46C-AF2E-3070-1191B4512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8271" y="360605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89" name="Oval 9">
            <a:extLst>
              <a:ext uri="{FF2B5EF4-FFF2-40B4-BE49-F238E27FC236}">
                <a16:creationId xmlns:a16="http://schemas.microsoft.com/office/drawing/2014/main" id="{7DB4C8B6-6B53-04DE-8B88-946669474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671" y="330125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90" name="Oval 10">
            <a:extLst>
              <a:ext uri="{FF2B5EF4-FFF2-40B4-BE49-F238E27FC236}">
                <a16:creationId xmlns:a16="http://schemas.microsoft.com/office/drawing/2014/main" id="{C5F1D248-4551-F371-7615-FA68892F8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271" y="41394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91" name="Text Box 11">
            <a:extLst>
              <a:ext uri="{FF2B5EF4-FFF2-40B4-BE49-F238E27FC236}">
                <a16:creationId xmlns:a16="http://schemas.microsoft.com/office/drawing/2014/main" id="{19268D28-6AD6-3B72-E3FE-C5BF53862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396" y="2959941"/>
            <a:ext cx="25683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dirty="0">
                <a:latin typeface="Palatino" charset="0"/>
              </a:rPr>
              <a:t>Label it red, when k = 3</a:t>
            </a:r>
          </a:p>
        </p:txBody>
      </p:sp>
      <p:sp>
        <p:nvSpPr>
          <p:cNvPr id="1326092" name="Oval 12">
            <a:extLst>
              <a:ext uri="{FF2B5EF4-FFF2-40B4-BE49-F238E27FC236}">
                <a16:creationId xmlns:a16="http://schemas.microsoft.com/office/drawing/2014/main" id="{654FAF44-DBF5-D6D0-8A4F-C6D604D5D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571" y="3644153"/>
            <a:ext cx="228600" cy="228600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93" name="Line 13">
            <a:extLst>
              <a:ext uri="{FF2B5EF4-FFF2-40B4-BE49-F238E27FC236}">
                <a16:creationId xmlns:a16="http://schemas.microsoft.com/office/drawing/2014/main" id="{AFD221A3-4186-2FA0-E751-DA47019EBF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7271" y="3301253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6094" name="Oval 14">
            <a:extLst>
              <a:ext uri="{FF2B5EF4-FFF2-40B4-BE49-F238E27FC236}">
                <a16:creationId xmlns:a16="http://schemas.microsoft.com/office/drawing/2014/main" id="{2240147F-5C86-4F47-0A1F-E2574250C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471" y="3225053"/>
            <a:ext cx="10668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95" name="Oval 15">
            <a:extLst>
              <a:ext uri="{FF2B5EF4-FFF2-40B4-BE49-F238E27FC236}">
                <a16:creationId xmlns:a16="http://schemas.microsoft.com/office/drawing/2014/main" id="{64388F55-DA8F-DCE2-A62C-B86FD380C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8946" y="30329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96" name="Oval 16">
            <a:extLst>
              <a:ext uri="{FF2B5EF4-FFF2-40B4-BE49-F238E27FC236}">
                <a16:creationId xmlns:a16="http://schemas.microsoft.com/office/drawing/2014/main" id="{A2BA7024-5BFD-8E07-FB75-293BA6518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9946" y="4480766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97" name="Oval 17">
            <a:extLst>
              <a:ext uri="{FF2B5EF4-FFF2-40B4-BE49-F238E27FC236}">
                <a16:creationId xmlns:a16="http://schemas.microsoft.com/office/drawing/2014/main" id="{A38B3816-41A4-2A9F-AEE1-DC21FA6E3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0546" y="27281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98" name="Oval 18">
            <a:extLst>
              <a:ext uri="{FF2B5EF4-FFF2-40B4-BE49-F238E27FC236}">
                <a16:creationId xmlns:a16="http://schemas.microsoft.com/office/drawing/2014/main" id="{EDEE18AC-DC71-765C-5EDD-3EE57011B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746" y="37949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099" name="Oval 19">
            <a:extLst>
              <a:ext uri="{FF2B5EF4-FFF2-40B4-BE49-F238E27FC236}">
                <a16:creationId xmlns:a16="http://schemas.microsoft.com/office/drawing/2014/main" id="{C56D1455-1A87-45C8-CC2D-84E072C92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1546" y="3718766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100" name="Oval 20">
            <a:extLst>
              <a:ext uri="{FF2B5EF4-FFF2-40B4-BE49-F238E27FC236}">
                <a16:creationId xmlns:a16="http://schemas.microsoft.com/office/drawing/2014/main" id="{D4543E39-8B71-12F5-F79C-496691BB9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946" y="3413966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101" name="Oval 21">
            <a:extLst>
              <a:ext uri="{FF2B5EF4-FFF2-40B4-BE49-F238E27FC236}">
                <a16:creationId xmlns:a16="http://schemas.microsoft.com/office/drawing/2014/main" id="{5290370E-AEA9-D4AF-7E8C-291776847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0546" y="4252166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102" name="Text Box 22">
            <a:extLst>
              <a:ext uri="{FF2B5EF4-FFF2-40B4-BE49-F238E27FC236}">
                <a16:creationId xmlns:a16="http://schemas.microsoft.com/office/drawing/2014/main" id="{46994E50-A67E-3315-92D7-BFAE1F202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1671" y="4063253"/>
            <a:ext cx="26709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dirty="0">
                <a:latin typeface="Palatino" charset="0"/>
              </a:rPr>
              <a:t>Label it blue, when k = 7</a:t>
            </a:r>
          </a:p>
        </p:txBody>
      </p:sp>
      <p:sp>
        <p:nvSpPr>
          <p:cNvPr id="1326103" name="Oval 23">
            <a:extLst>
              <a:ext uri="{FF2B5EF4-FFF2-40B4-BE49-F238E27FC236}">
                <a16:creationId xmlns:a16="http://schemas.microsoft.com/office/drawing/2014/main" id="{B9CAD8CB-10AE-F870-2669-2385310C1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3846" y="3756866"/>
            <a:ext cx="228600" cy="2286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6104" name="Line 24">
            <a:extLst>
              <a:ext uri="{FF2B5EF4-FFF2-40B4-BE49-F238E27FC236}">
                <a16:creationId xmlns:a16="http://schemas.microsoft.com/office/drawing/2014/main" id="{648C686E-1C3D-561C-F3F8-AD88E055DB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06871" y="3910853"/>
            <a:ext cx="11430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6105" name="Oval 25">
            <a:extLst>
              <a:ext uri="{FF2B5EF4-FFF2-40B4-BE49-F238E27FC236}">
                <a16:creationId xmlns:a16="http://schemas.microsoft.com/office/drawing/2014/main" id="{1B1A70A8-9E8E-E602-C4B9-28A511A4B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4821" y="2667841"/>
            <a:ext cx="2406650" cy="24066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4F0A21-6107-F5E1-0539-12D8868D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>
            <a:normAutofit fontScale="90000"/>
          </a:bodyPr>
          <a:lstStyle/>
          <a:p>
            <a:pPr algn="ctr" rtl="1"/>
            <a:r>
              <a:rPr lang="fa-IR" b="1" dirty="0"/>
              <a:t>انتخاب مقدار </a:t>
            </a:r>
            <a:r>
              <a:rPr lang="en-US" b="1" dirty="0"/>
              <a:t> K </a:t>
            </a:r>
            <a:r>
              <a:rPr lang="fa-IR" b="1" dirty="0"/>
              <a:t>مناسب</a:t>
            </a:r>
            <a:br>
              <a:rPr lang="fa-IR" b="1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2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6091" grpId="0"/>
      <p:bldP spid="13261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E24A-8B5F-A8F8-8C66-EFF66942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F2F56-1552-4797-260A-DC4EC98E9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BCD15-21E6-7A3A-165A-7DC97A19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628775"/>
            <a:ext cx="61912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424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FDF33-51F2-6115-7BCC-15F6891E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0AB8-4AF3-DE4B-2004-A92E23E4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b="1" dirty="0"/>
              <a:t>محاسبه فاصله‌ها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3860A-BB75-4D7F-EB00-9869972D3E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r" rtl="1"/>
            <a:r>
              <a:rPr lang="en-US" dirty="0"/>
              <a:t>📏 </a:t>
            </a:r>
            <a:r>
              <a:rPr lang="fa-IR" b="1" dirty="0"/>
              <a:t>معیارهای مختلف برای محاسبه فاصله بین داده‌ها:</a:t>
            </a:r>
            <a:br>
              <a:rPr lang="fa-IR" dirty="0"/>
            </a:br>
            <a:endParaRPr lang="en-US" dirty="0"/>
          </a:p>
          <a:p>
            <a:pPr algn="r" rtl="1"/>
            <a:r>
              <a:rPr lang="en-US" dirty="0"/>
              <a:t>🔹 </a:t>
            </a:r>
            <a:r>
              <a:rPr lang="fa-IR" b="1" dirty="0"/>
              <a:t>فاصله اقلیدسی:</a:t>
            </a:r>
            <a:endParaRPr lang="en-US" dirty="0"/>
          </a:p>
          <a:p>
            <a:pPr algn="r" rtl="1"/>
            <a:r>
              <a:rPr lang="en-US" dirty="0"/>
              <a:t>d(A,B)=(x2−x1)2+(y2−y1)2d(A, B) = \sqrt{(x_2 - x_1)^2 + (y_2 - y_1)^2}d(A,B)=(x2​−x1​)2+(y2​−y1​)2</a:t>
            </a:r>
          </a:p>
          <a:p>
            <a:pPr algn="r" rtl="1"/>
            <a:r>
              <a:rPr lang="en-US" dirty="0"/>
              <a:t>​</a:t>
            </a:r>
          </a:p>
        </p:txBody>
      </p:sp>
      <p:pic>
        <p:nvPicPr>
          <p:cNvPr id="11266" name="Picture 2" descr="K-Nearest Neighbor(KNN) Algorithm for Machine Learning">
            <a:extLst>
              <a:ext uri="{FF2B5EF4-FFF2-40B4-BE49-F238E27FC236}">
                <a16:creationId xmlns:a16="http://schemas.microsoft.com/office/drawing/2014/main" id="{AE0A1E64-5945-C98D-D2B1-7A711BD3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22" y="3017262"/>
            <a:ext cx="4008149" cy="320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485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2862-9E2C-440B-0715-86EFC183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250B-2054-37EE-6B18-87D28F6871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r" rtl="1"/>
            <a:r>
              <a:rPr lang="en-US" dirty="0"/>
              <a:t>🔹 </a:t>
            </a:r>
            <a:r>
              <a:rPr lang="fa-IR" b="1" dirty="0"/>
              <a:t>فاصله منهتن:</a:t>
            </a:r>
            <a:endParaRPr lang="en-US" dirty="0"/>
          </a:p>
          <a:p>
            <a:pPr algn="r" rtl="1"/>
            <a:r>
              <a:rPr lang="en-US" dirty="0"/>
              <a:t>d(A,B)=∣x2−x1∣+∣y2−y1∣d(A, B) = |x_2 - x_1| + |y_2 - y_1|d(A,B)=∣x2​−x1​∣+∣y2​−y1​∣🔹</a:t>
            </a:r>
          </a:p>
          <a:p>
            <a:pPr algn="r" rtl="1"/>
            <a:r>
              <a:rPr lang="en-US" dirty="0"/>
              <a:t> </a:t>
            </a:r>
            <a:r>
              <a:rPr lang="fa-IR" b="1" dirty="0"/>
              <a:t>دیگر روش‌ها:</a:t>
            </a:r>
            <a:r>
              <a:rPr lang="fa-IR" dirty="0"/>
              <a:t> فاصله ماهالانوبیس، فاصله کسینوسی و غیره.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86B855-E8FF-CC4F-C236-2F152F51A7B0}"/>
              </a:ext>
            </a:extLst>
          </p:cNvPr>
          <p:cNvSpPr txBox="1">
            <a:spLocks/>
          </p:cNvSpPr>
          <p:nvPr/>
        </p:nvSpPr>
        <p:spPr>
          <a:xfrm>
            <a:off x="596900" y="5830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/>
              <a:t>محاسبه فاصله‌ها</a:t>
            </a:r>
            <a:endParaRPr lang="en-US" dirty="0"/>
          </a:p>
        </p:txBody>
      </p:sp>
      <p:pic>
        <p:nvPicPr>
          <p:cNvPr id="14338" name="Picture 2" descr="KNN Algorithm in Machine Learning - Shiksha Online">
            <a:extLst>
              <a:ext uri="{FF2B5EF4-FFF2-40B4-BE49-F238E27FC236}">
                <a16:creationId xmlns:a16="http://schemas.microsoft.com/office/drawing/2014/main" id="{EA236C2E-2450-B561-968D-C373CD6E1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5" y="3150138"/>
            <a:ext cx="71056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599177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9265-3653-3DF1-A397-0E05EF0F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E27A5B-D41B-C1A3-19A6-1F7E43583C67}"/>
              </a:ext>
            </a:extLst>
          </p:cNvPr>
          <p:cNvSpPr txBox="1">
            <a:spLocks/>
          </p:cNvSpPr>
          <p:nvPr/>
        </p:nvSpPr>
        <p:spPr>
          <a:xfrm>
            <a:off x="596900" y="5830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rtl="1"/>
            <a:r>
              <a:rPr lang="fa-IR" b="1" dirty="0"/>
              <a:t>محاسبه فاصله‌ها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4A706-3EED-00EF-9944-24210579F8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9F3F2D22-BEE7-2886-733A-C433EF3D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707" y="1224500"/>
            <a:ext cx="4924043" cy="496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08828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58B1-C2A3-3499-B3A6-3373033B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b="1" dirty="0"/>
              <a:t>مزایا و معایب </a:t>
            </a:r>
            <a:r>
              <a:rPr lang="en-US" b="1" dirty="0"/>
              <a:t>KNN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20F32-6BD1-6681-1570-3BE8B28495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000" dirty="0"/>
              <a:t>✅ </a:t>
            </a:r>
            <a:r>
              <a:rPr lang="fa-IR" sz="2000" b="1" dirty="0"/>
              <a:t>مزایا:</a:t>
            </a:r>
            <a:br>
              <a:rPr lang="fa-IR" sz="2000" dirty="0"/>
            </a:br>
            <a:r>
              <a:rPr lang="fa-IR" sz="2000" dirty="0"/>
              <a:t>✔️ پیاده‌سازی ساده و قابل فهم</a:t>
            </a:r>
            <a:br>
              <a:rPr lang="fa-IR" sz="2000" dirty="0"/>
            </a:br>
            <a:r>
              <a:rPr lang="fa-IR" sz="2000" dirty="0"/>
              <a:t>✔️ بدون نیاز به مرحله‌ی آموزش</a:t>
            </a:r>
            <a:br>
              <a:rPr lang="fa-IR" sz="2000" dirty="0"/>
            </a:br>
            <a:r>
              <a:rPr lang="fa-IR" sz="2000" dirty="0"/>
              <a:t>✔️ مناسب برای مسائل دسته‌بندی و رگرسیون</a:t>
            </a:r>
          </a:p>
          <a:p>
            <a:pPr algn="r"/>
            <a:r>
              <a:rPr lang="en-US" sz="2000" dirty="0"/>
              <a:t>❌ </a:t>
            </a:r>
            <a:r>
              <a:rPr lang="fa-IR" sz="2000" b="1" dirty="0"/>
              <a:t>معایب:</a:t>
            </a:r>
            <a:br>
              <a:rPr lang="fa-IR" sz="2000" dirty="0"/>
            </a:br>
            <a:r>
              <a:rPr lang="fa-IR" sz="2000" dirty="0"/>
              <a:t>⚠️ محاسبات سنگین در دیتاست‌های بزرگ</a:t>
            </a:r>
            <a:br>
              <a:rPr lang="fa-IR" sz="2000" dirty="0"/>
            </a:br>
            <a:r>
              <a:rPr lang="fa-IR" sz="2000" dirty="0"/>
              <a:t>⚠️ تأثیر زیاد ویژگی‌های نامرتبط</a:t>
            </a:r>
            <a:br>
              <a:rPr lang="fa-IR" sz="2000" dirty="0"/>
            </a:br>
            <a:r>
              <a:rPr lang="fa-IR" sz="2000" dirty="0"/>
              <a:t>⚠️ نیاز به مقیاس‌بندی داده‌ها</a:t>
            </a:r>
          </a:p>
          <a:p>
            <a:pPr algn="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0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B914-36A9-ED9E-D0EF-7CCA809C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b="1" dirty="0"/>
              <a:t>بهبود عملکرد </a:t>
            </a:r>
            <a:r>
              <a:rPr lang="en-US" b="1" dirty="0"/>
              <a:t>KNN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D42D-FD65-A0A0-94F0-60F4394C69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2000" dirty="0"/>
              <a:t>💡 </a:t>
            </a:r>
            <a:r>
              <a:rPr lang="fa-IR" sz="2000" dirty="0"/>
              <a:t>برای بهبود عملکرد مدل </a:t>
            </a:r>
            <a:r>
              <a:rPr lang="en-US" sz="2000" dirty="0"/>
              <a:t>KNN </a:t>
            </a:r>
            <a:r>
              <a:rPr lang="fa-IR" sz="2000" dirty="0"/>
              <a:t>می‌توان از تکنیک‌های زیر استفاده کرد:</a:t>
            </a:r>
            <a:br>
              <a:rPr lang="fa-IR" sz="2000" dirty="0"/>
            </a:br>
            <a:r>
              <a:rPr lang="en-US" sz="2000" dirty="0"/>
              <a:t>🔹 </a:t>
            </a:r>
            <a:r>
              <a:rPr lang="fa-IR" sz="2000" b="1" dirty="0"/>
              <a:t>نرمال‌سازی داده‌ها</a:t>
            </a:r>
            <a:r>
              <a:rPr lang="fa-IR" sz="2000" dirty="0"/>
              <a:t> (</a:t>
            </a:r>
            <a:r>
              <a:rPr lang="en-US" sz="2000" dirty="0"/>
              <a:t>Feature Scaling) </a:t>
            </a:r>
            <a:r>
              <a:rPr lang="fa-IR" sz="2000" dirty="0"/>
              <a:t>برای کاهش تأثیر ویژگی‌هایی با مقیاس‌های مختلف</a:t>
            </a:r>
            <a:br>
              <a:rPr lang="fa-IR" sz="2000" dirty="0"/>
            </a:br>
            <a:r>
              <a:rPr lang="en-US" sz="2000" dirty="0"/>
              <a:t>🔹 </a:t>
            </a:r>
            <a:r>
              <a:rPr lang="fa-IR" sz="2000" b="1" dirty="0"/>
              <a:t>انتخاب ویژگی‌های مهم</a:t>
            </a:r>
            <a:r>
              <a:rPr lang="fa-IR" sz="2000" dirty="0"/>
              <a:t> (</a:t>
            </a:r>
            <a:r>
              <a:rPr lang="en-US" sz="2000" dirty="0"/>
              <a:t>Feature Selection) </a:t>
            </a:r>
            <a:r>
              <a:rPr lang="fa-IR" sz="2000" dirty="0"/>
              <a:t>برای حذف ویژگی‌های نامرتبط</a:t>
            </a:r>
            <a:br>
              <a:rPr lang="fa-IR" sz="2000" dirty="0"/>
            </a:br>
            <a:r>
              <a:rPr lang="en-US" sz="2000" dirty="0"/>
              <a:t>🔹 </a:t>
            </a:r>
            <a:r>
              <a:rPr lang="en-US" sz="2000" b="1" dirty="0"/>
              <a:t>Weighted KNN:</a:t>
            </a:r>
            <a:r>
              <a:rPr lang="en-US" sz="2000" dirty="0"/>
              <a:t> </a:t>
            </a:r>
            <a:r>
              <a:rPr lang="fa-IR" sz="2000" dirty="0"/>
              <a:t>اختصاص وزن بیشتر به همسایگان نزدیک‌تر</a:t>
            </a:r>
          </a:p>
          <a:p>
            <a:pPr algn="r" rtl="1"/>
            <a:endParaRPr lang="en-US" sz="2000" dirty="0"/>
          </a:p>
        </p:txBody>
      </p:sp>
      <p:pic>
        <p:nvPicPr>
          <p:cNvPr id="11268" name="Picture 4" descr="الگوریتم Knn - الگوریتم K نزدیک ترین همسایه - کاربرد الگوریتم K نزدیک ترین  همسایه">
            <a:extLst>
              <a:ext uri="{FF2B5EF4-FFF2-40B4-BE49-F238E27FC236}">
                <a16:creationId xmlns:a16="http://schemas.microsoft.com/office/drawing/2014/main" id="{4C906F17-7984-22E3-B962-771A2A85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176" y="2940050"/>
            <a:ext cx="9295976" cy="373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4BEA6-4889-93B9-A3CE-D31CF3D6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b="1" dirty="0"/>
              <a:t>کاربردهای </a:t>
            </a:r>
            <a:r>
              <a:rPr lang="en-US" b="1" dirty="0"/>
              <a:t>KNN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2948-1ACE-2849-E743-FB59F3C7F6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2000" dirty="0"/>
              <a:t>📌 </a:t>
            </a:r>
            <a:r>
              <a:rPr lang="fa-IR" sz="2000" dirty="0"/>
              <a:t>برخی از کاربردهای مهم </a:t>
            </a:r>
            <a:r>
              <a:rPr lang="en-US" sz="2000" dirty="0"/>
              <a:t>KNN </a:t>
            </a:r>
            <a:r>
              <a:rPr lang="fa-IR" sz="2000" dirty="0"/>
              <a:t>در دنیای واقعی:</a:t>
            </a:r>
            <a:br>
              <a:rPr lang="fa-IR" sz="2000" dirty="0"/>
            </a:br>
            <a:r>
              <a:rPr lang="en-US" sz="2000" dirty="0"/>
              <a:t>🔹 </a:t>
            </a:r>
            <a:r>
              <a:rPr lang="fa-IR" sz="2000" b="1" dirty="0"/>
              <a:t>تشخیص الگوها</a:t>
            </a:r>
            <a:r>
              <a:rPr lang="fa-IR" sz="2000" dirty="0"/>
              <a:t> (</a:t>
            </a:r>
            <a:r>
              <a:rPr lang="en-US" sz="2000" dirty="0"/>
              <a:t>Pattern Recognition)</a:t>
            </a:r>
            <a:br>
              <a:rPr lang="en-US" sz="2000" dirty="0"/>
            </a:br>
            <a:r>
              <a:rPr lang="en-US" sz="2000" dirty="0"/>
              <a:t>🔹 </a:t>
            </a:r>
            <a:r>
              <a:rPr lang="fa-IR" sz="2000" b="1" dirty="0"/>
              <a:t>سیستم‌های توصیه‌گر</a:t>
            </a:r>
            <a:r>
              <a:rPr lang="fa-IR" sz="2000" dirty="0"/>
              <a:t> (</a:t>
            </a:r>
            <a:r>
              <a:rPr lang="en-US" sz="2000" dirty="0"/>
              <a:t>Recommendation Systems)</a:t>
            </a:r>
            <a:br>
              <a:rPr lang="en-US" sz="2000" dirty="0"/>
            </a:br>
            <a:r>
              <a:rPr lang="en-US" sz="2000" dirty="0"/>
              <a:t>🔹 </a:t>
            </a:r>
            <a:r>
              <a:rPr lang="fa-IR" sz="2000" b="1" dirty="0"/>
              <a:t>تشخیص بیماری‌ها</a:t>
            </a:r>
            <a:r>
              <a:rPr lang="fa-IR" sz="2000" dirty="0"/>
              <a:t> در پزشکی</a:t>
            </a:r>
            <a:br>
              <a:rPr lang="fa-IR" sz="2000" dirty="0"/>
            </a:br>
            <a:r>
              <a:rPr lang="en-US" sz="2000" dirty="0"/>
              <a:t>🔹 </a:t>
            </a:r>
            <a:r>
              <a:rPr lang="fa-IR" sz="2000" b="1" dirty="0"/>
              <a:t>دسته‌بندی متن و تصاویر</a:t>
            </a:r>
            <a:endParaRPr lang="fa-IR" sz="2000" dirty="0"/>
          </a:p>
          <a:p>
            <a:pPr algn="r" rtl="1"/>
            <a:endParaRPr lang="en-US" sz="2000" dirty="0"/>
          </a:p>
        </p:txBody>
      </p:sp>
      <p:pic>
        <p:nvPicPr>
          <p:cNvPr id="10242" name="Picture 2" descr="K-Nearest Neighbor(KNN) Algorithm for Machine Learning">
            <a:extLst>
              <a:ext uri="{FF2B5EF4-FFF2-40B4-BE49-F238E27FC236}">
                <a16:creationId xmlns:a16="http://schemas.microsoft.com/office/drawing/2014/main" id="{25240F9C-C4A0-1953-CF5A-2CE361987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27" y="3157288"/>
            <a:ext cx="5025838" cy="276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C6AA5-2EF8-50C7-9D6D-6B53BEA5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04" y="3224651"/>
            <a:ext cx="4064000" cy="26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6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2458-02B0-0E52-BD86-65EAE6BA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477474-6DCE-130E-33EF-E1F628935B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54410" y="1293193"/>
            <a:ext cx="6295523" cy="460057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89CD88-FA7B-ED0B-B14E-8C9C988B6BA4}"/>
              </a:ext>
            </a:extLst>
          </p:cNvPr>
          <p:cNvSpPr txBox="1">
            <a:spLocks/>
          </p:cNvSpPr>
          <p:nvPr/>
        </p:nvSpPr>
        <p:spPr>
          <a:xfrm>
            <a:off x="596900" y="5830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rtl="1"/>
            <a:r>
              <a:rPr lang="fa-IR" sz="2800" dirty="0"/>
              <a:t> یکی از کاربردهای مهم </a:t>
            </a:r>
            <a:r>
              <a:rPr lang="en-US" sz="2800" dirty="0"/>
              <a:t>KNN </a:t>
            </a:r>
            <a:r>
              <a:rPr lang="fa-IR" sz="2800" dirty="0"/>
              <a:t>در دنیای واقعی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D030-B3C6-FA48-BC5A-ABC50458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en-US" dirty="0"/>
              <a:t>📌 </a:t>
            </a:r>
            <a:r>
              <a:rPr lang="fa-IR" b="1" dirty="0"/>
              <a:t>مدل </a:t>
            </a:r>
            <a:r>
              <a:rPr lang="en-US" b="1" dirty="0"/>
              <a:t>K-Nearest Neighbors (KNN)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213DA-BA7A-368D-830E-0C912BAF1A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3876702"/>
            <a:ext cx="7708164" cy="218808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 descr="شما میانگین 5 نفری هستید که با اونها وقت میگذرونید">
            <a:extLst>
              <a:ext uri="{FF2B5EF4-FFF2-40B4-BE49-F238E27FC236}">
                <a16:creationId xmlns:a16="http://schemas.microsoft.com/office/drawing/2014/main" id="{EF602455-C0B9-0677-E3B5-A35AB94E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230" y="1518984"/>
            <a:ext cx="4715435" cy="47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936627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0617B-370F-ED87-7A02-76EBAD6E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EE426D-9226-05AA-A5CC-0957D35D519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45006" y="1463675"/>
            <a:ext cx="6409913" cy="460057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0C45D0-3443-BCD1-A17F-2CB15E77313F}"/>
              </a:ext>
            </a:extLst>
          </p:cNvPr>
          <p:cNvSpPr txBox="1">
            <a:spLocks/>
          </p:cNvSpPr>
          <p:nvPr/>
        </p:nvSpPr>
        <p:spPr>
          <a:xfrm>
            <a:off x="596900" y="5830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rtl="1"/>
            <a:r>
              <a:rPr lang="fa-IR" sz="2800" dirty="0"/>
              <a:t> یکی از کاربردهای مهم </a:t>
            </a:r>
            <a:r>
              <a:rPr lang="en-US" sz="2800" dirty="0"/>
              <a:t>KNN </a:t>
            </a:r>
            <a:r>
              <a:rPr lang="fa-IR" sz="2800" dirty="0"/>
              <a:t>در دنیای واقعی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08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ED9C-8EFB-8572-21CD-5D1A5557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87793-DC85-9FA5-2A6E-B3D27C1C5A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89DCE-3EF9-2013-31DA-BF6A21986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880" y="2696923"/>
            <a:ext cx="3406163" cy="1066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3261B-D655-3D11-21EF-D5C9A7B3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0" y="1601664"/>
            <a:ext cx="7671761" cy="3793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38CD26-480C-6FDC-2604-D02FE134E81F}"/>
              </a:ext>
            </a:extLst>
          </p:cNvPr>
          <p:cNvSpPr txBox="1">
            <a:spLocks/>
          </p:cNvSpPr>
          <p:nvPr/>
        </p:nvSpPr>
        <p:spPr>
          <a:xfrm>
            <a:off x="596900" y="5830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rtl="1"/>
            <a:r>
              <a:rPr lang="fa-IR" sz="2800" dirty="0"/>
              <a:t> یکی از کاربردهای مهم </a:t>
            </a:r>
            <a:r>
              <a:rPr lang="en-US" sz="2800" dirty="0"/>
              <a:t>KNN </a:t>
            </a:r>
            <a:r>
              <a:rPr lang="fa-IR" sz="2800" dirty="0"/>
              <a:t>در دنیای واقعی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66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7F05-A062-A514-5E50-F5EABF1A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2017362"/>
            <a:ext cx="11210544" cy="5577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2EC5D-C217-0C39-90E7-2B1B21C3CAB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47984" y="1463675"/>
            <a:ext cx="6403956" cy="460057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5C6956-C8E8-CF68-3EEE-1AC7C7C0783A}"/>
              </a:ext>
            </a:extLst>
          </p:cNvPr>
          <p:cNvSpPr txBox="1">
            <a:spLocks/>
          </p:cNvSpPr>
          <p:nvPr/>
        </p:nvSpPr>
        <p:spPr>
          <a:xfrm>
            <a:off x="596900" y="5830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rtl="1"/>
            <a:r>
              <a:rPr lang="fa-IR" sz="2800" dirty="0"/>
              <a:t> یکی از کاربردهای مهم </a:t>
            </a:r>
            <a:r>
              <a:rPr lang="en-US" sz="2800" dirty="0"/>
              <a:t>KNN </a:t>
            </a:r>
            <a:r>
              <a:rPr lang="fa-IR" sz="2800" dirty="0"/>
              <a:t>در دنیای واقعی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94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BE21-61BF-28A5-5F6D-5C22FFD37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/>
              <a:t>نتیجه‌گیری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B2351-1445-A06A-DC0F-8542839C9B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r" rtl="1"/>
            <a:r>
              <a:rPr lang="en-US" dirty="0"/>
              <a:t>📌 </a:t>
            </a:r>
            <a:r>
              <a:rPr lang="en-US" b="1" dirty="0"/>
              <a:t>KNN </a:t>
            </a:r>
            <a:r>
              <a:rPr lang="fa-IR" b="1" dirty="0"/>
              <a:t>یک الگوریتم ساده ولی قدرتمند است که برای دسته‌بندی و رگرسیون استفاده می‌شود.</a:t>
            </a:r>
            <a:br>
              <a:rPr lang="fa-IR" dirty="0"/>
            </a:br>
            <a:r>
              <a:rPr lang="en-US" dirty="0"/>
              <a:t>📌 </a:t>
            </a:r>
            <a:r>
              <a:rPr lang="fa-IR" b="1" dirty="0"/>
              <a:t>انتخاب مقدار مناسب </a:t>
            </a:r>
            <a:r>
              <a:rPr lang="en-US" b="1" dirty="0"/>
              <a:t>K </a:t>
            </a:r>
            <a:r>
              <a:rPr lang="fa-IR" b="1" dirty="0"/>
              <a:t>و نرمال‌سازی داده‌ها نقش مهمی در عملکرد آن دارند.</a:t>
            </a:r>
            <a:br>
              <a:rPr lang="fa-IR" dirty="0"/>
            </a:br>
            <a:r>
              <a:rPr lang="en-US" dirty="0"/>
              <a:t>📌 </a:t>
            </a:r>
            <a:r>
              <a:rPr lang="fa-IR" b="1" dirty="0"/>
              <a:t>برای دیتاست‌های بزرگ، روش‌های سریع‌تری مانند </a:t>
            </a:r>
            <a:r>
              <a:rPr lang="en-US" b="1" dirty="0"/>
              <a:t>K-D Tree </a:t>
            </a:r>
            <a:r>
              <a:rPr lang="fa-IR" b="1" dirty="0"/>
              <a:t>یا </a:t>
            </a:r>
            <a:r>
              <a:rPr lang="en-US" b="1" dirty="0"/>
              <a:t>Ball Tree </a:t>
            </a:r>
            <a:r>
              <a:rPr lang="fa-IR" b="1" dirty="0"/>
              <a:t>توصیه می‌شود.</a:t>
            </a:r>
            <a:endParaRPr lang="fa-IR" dirty="0"/>
          </a:p>
          <a:p>
            <a:pPr algn="r" rt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2E196-2429-3133-E46C-3DA71BFA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363913"/>
            <a:ext cx="7118350" cy="4004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993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8947-82EE-1D8F-D4F3-3A26E5A9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en-US" b="1" dirty="0"/>
              <a:t>🟢 </a:t>
            </a:r>
            <a:r>
              <a:rPr lang="fa-IR" b="1" dirty="0"/>
              <a:t>۱. دقت </a:t>
            </a:r>
            <a:r>
              <a:rPr lang="en-US" b="1" dirty="0"/>
              <a:t>Accuracy </a:t>
            </a:r>
            <a:br>
              <a:rPr lang="fa-IR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90529-EF5C-3260-FC70-32F8395352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 rtl="1"/>
            <a:r>
              <a:rPr lang="fa-IR" b="1" dirty="0"/>
              <a:t>یکی از ساده‌ترین معیارهاست که نشان می‌دهد مدل چند درصد داده‌ها را درست دسته‌بندی کرده است</a:t>
            </a:r>
          </a:p>
          <a:p>
            <a:pPr algn="ctr" rtl="1"/>
            <a:r>
              <a:rPr lang="en-US" b="1" dirty="0"/>
              <a:t> </a:t>
            </a:r>
            <a:endParaRPr lang="fa-IR" b="1" dirty="0"/>
          </a:p>
          <a:p>
            <a:pPr algn="ctr" rtl="1"/>
            <a:endParaRPr lang="fa-IR" b="1" dirty="0"/>
          </a:p>
          <a:p>
            <a:pPr algn="ctr" rtl="1"/>
            <a:r>
              <a:rPr lang="fa-IR" b="1" dirty="0"/>
              <a:t>مثال ساده:فرض کنید ۳۰ گل زنبق در مجموعه تست داریم و مدل ۲۸ تا را درست دسته‌بندی کرده است. </a:t>
            </a:r>
          </a:p>
          <a:p>
            <a:pPr algn="ctr" rtl="1"/>
            <a:r>
              <a:rPr lang="fa-IR" b="1" dirty="0"/>
              <a:t>پس: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2C558-C702-C257-DC92-64F8D416E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4" y="4265991"/>
            <a:ext cx="6849431" cy="1257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02327-9DBE-DD58-0108-986A1977C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506" y="2087744"/>
            <a:ext cx="4350986" cy="9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8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D769-5DF5-6D20-2087-0B886CF4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rtl="1"/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🟢 ۲. </a:t>
            </a:r>
            <a:r>
              <a:rPr kumimoji="0" lang="ar-SA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ماتریس سردرگمی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(Confusion Matrix)</a:t>
            </a:r>
            <a:b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sz="25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85FA71-C11F-ADBA-110C-69C4CA6D0D2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41135873"/>
              </p:ext>
            </p:extLst>
          </p:nvPr>
        </p:nvGraphicFramePr>
        <p:xfrm>
          <a:off x="490538" y="2906998"/>
          <a:ext cx="11210924" cy="146304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02731">
                  <a:extLst>
                    <a:ext uri="{9D8B030D-6E8A-4147-A177-3AD203B41FA5}">
                      <a16:colId xmlns:a16="http://schemas.microsoft.com/office/drawing/2014/main" val="1436692031"/>
                    </a:ext>
                  </a:extLst>
                </a:gridCol>
                <a:gridCol w="2802731">
                  <a:extLst>
                    <a:ext uri="{9D8B030D-6E8A-4147-A177-3AD203B41FA5}">
                      <a16:colId xmlns:a16="http://schemas.microsoft.com/office/drawing/2014/main" val="3416455737"/>
                    </a:ext>
                  </a:extLst>
                </a:gridCol>
                <a:gridCol w="2802731">
                  <a:extLst>
                    <a:ext uri="{9D8B030D-6E8A-4147-A177-3AD203B41FA5}">
                      <a16:colId xmlns:a16="http://schemas.microsoft.com/office/drawing/2014/main" val="2694358360"/>
                    </a:ext>
                  </a:extLst>
                </a:gridCol>
                <a:gridCol w="2802731">
                  <a:extLst>
                    <a:ext uri="{9D8B030D-6E8A-4147-A177-3AD203B41FA5}">
                      <a16:colId xmlns:a16="http://schemas.microsoft.com/office/drawing/2014/main" val="8703205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a-IR" b="1"/>
                        <a:t>واقعی \ پیش‌بینی‌شده</a:t>
                      </a:r>
                      <a:endParaRPr lang="fa-I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Setosa (0)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Versicolor (1)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Virginica (2)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246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Setosa (0)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9242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Versicolor (1)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034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Virginica (2)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83887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EBFBBF7-4181-007C-2292-891722439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507" y="1891335"/>
            <a:ext cx="1028027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ماتریس سردرگمی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SA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نشان می‌دهد مدل چطور داده‌ها را دسته‌بندی کرده است.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ar-SA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به جای فقط یک عدد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(Accuracy)، </a:t>
            </a:r>
            <a:r>
              <a:rPr kumimoji="0" lang="ar-SA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این ماتریس نشان می‌دهد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SA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چند نمونه را درست یا اشتباه پیش‌بینی کرده‌ایم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🔹 </a:t>
            </a:r>
            <a:r>
              <a:rPr kumimoji="0" lang="ar-SA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ساختار ماتریس سردرگمی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01FCD-362B-C2E5-6859-933C6330F4CC}"/>
              </a:ext>
            </a:extLst>
          </p:cNvPr>
          <p:cNvSpPr txBox="1"/>
          <p:nvPr/>
        </p:nvSpPr>
        <p:spPr>
          <a:xfrm>
            <a:off x="1700490" y="4502873"/>
            <a:ext cx="8698564" cy="12003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 rtl="1"/>
            <a:r>
              <a:rPr lang="fa-IR" dirty="0"/>
              <a:t>در این مثال:</a:t>
            </a:r>
            <a:br>
              <a:rPr lang="fa-IR" dirty="0"/>
            </a:br>
            <a:r>
              <a:rPr lang="en-US" dirty="0"/>
              <a:t>✅ </a:t>
            </a:r>
            <a:r>
              <a:rPr lang="fa-IR" dirty="0"/>
              <a:t>مدل </a:t>
            </a:r>
            <a:r>
              <a:rPr lang="fa-IR" b="1" dirty="0"/>
              <a:t>۱۴ نمونه‌ی </a:t>
            </a:r>
            <a:r>
              <a:rPr lang="en-US" b="1" dirty="0" err="1"/>
              <a:t>Setosa</a:t>
            </a:r>
            <a:r>
              <a:rPr lang="en-US" dirty="0"/>
              <a:t> </a:t>
            </a:r>
            <a:r>
              <a:rPr lang="fa-IR" dirty="0"/>
              <a:t>را درست پیش‌بینی کرده است.</a:t>
            </a:r>
            <a:br>
              <a:rPr lang="fa-IR" dirty="0"/>
            </a:br>
            <a:r>
              <a:rPr lang="en-US" dirty="0"/>
              <a:t>❌ </a:t>
            </a:r>
            <a:r>
              <a:rPr lang="fa-IR" b="1" dirty="0"/>
              <a:t>۲ نمونه‌ی </a:t>
            </a:r>
            <a:r>
              <a:rPr lang="en-US" b="1" dirty="0"/>
              <a:t>Versicolor </a:t>
            </a:r>
            <a:r>
              <a:rPr lang="fa-IR" b="1" dirty="0"/>
              <a:t>را به اشتباه </a:t>
            </a:r>
            <a:r>
              <a:rPr lang="en-US" b="1" dirty="0"/>
              <a:t>Virginica </a:t>
            </a:r>
            <a:r>
              <a:rPr lang="fa-IR" b="1" dirty="0"/>
              <a:t>تشخیص داده است.</a:t>
            </a:r>
            <a:br>
              <a:rPr lang="fa-IR" dirty="0"/>
            </a:br>
            <a:r>
              <a:rPr lang="en-US" dirty="0"/>
              <a:t>❌ </a:t>
            </a:r>
            <a:r>
              <a:rPr lang="fa-IR" b="1" dirty="0"/>
              <a:t>۱ نمونه‌ی </a:t>
            </a:r>
            <a:r>
              <a:rPr lang="en-US" b="1" dirty="0"/>
              <a:t>Virginica </a:t>
            </a:r>
            <a:r>
              <a:rPr lang="fa-IR" b="1" dirty="0"/>
              <a:t>را به اشتباه </a:t>
            </a:r>
            <a:r>
              <a:rPr lang="en-US" b="1" dirty="0"/>
              <a:t>Versicolor </a:t>
            </a:r>
            <a:r>
              <a:rPr lang="fa-IR" b="1" dirty="0"/>
              <a:t>تشخیص داده است.</a:t>
            </a: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E1EFC1F-E596-0427-A3C3-E0C91C977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9274" y="5826978"/>
            <a:ext cx="568303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D247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مقدارهای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قطری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 (diagonal)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نشان‌دهنده‌ی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پیش‌بینی‌های درست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هستند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مقدارهای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غیرقطری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نشان‌دهنده‌ی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اشتباهات مدل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هستند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24726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7617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2248-8E23-4BAA-9398-3660700E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en-US" b="1" dirty="0"/>
              <a:t>🟢 </a:t>
            </a:r>
            <a:r>
              <a:rPr lang="fa-IR" b="1" dirty="0"/>
              <a:t>۳. دقت (</a:t>
            </a:r>
            <a:r>
              <a:rPr lang="en-US" b="1" dirty="0"/>
              <a:t>Precision) </a:t>
            </a:r>
            <a:r>
              <a:rPr lang="fa-IR" b="1" dirty="0"/>
              <a:t>و بازیابی (</a:t>
            </a:r>
            <a:r>
              <a:rPr lang="en-US" b="1" dirty="0"/>
              <a:t>Recall)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61A47-FA80-6A90-4EA8-4C2536205B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000" dirty="0"/>
              <a:t>گاهی مدل در پیش‌بینی یک کلاس خیلی </a:t>
            </a:r>
            <a:r>
              <a:rPr lang="fa-IR" sz="2000" b="1" dirty="0"/>
              <a:t>دقیق</a:t>
            </a:r>
            <a:r>
              <a:rPr lang="fa-IR" sz="2000" dirty="0"/>
              <a:t> است اما </a:t>
            </a:r>
            <a:r>
              <a:rPr lang="fa-IR" sz="2000" b="1" dirty="0"/>
              <a:t>نمونه‌های زیادی را از قلم می‌اندازد</a:t>
            </a:r>
            <a:r>
              <a:rPr lang="fa-IR" sz="2000" dirty="0"/>
              <a:t>!</a:t>
            </a:r>
          </a:p>
          <a:p>
            <a:pPr algn="r" rtl="1"/>
            <a:br>
              <a:rPr lang="fa-IR" sz="2000" dirty="0"/>
            </a:br>
            <a:r>
              <a:rPr lang="fa-IR" sz="2000" dirty="0"/>
              <a:t>پس فقط </a:t>
            </a:r>
            <a:r>
              <a:rPr lang="en-US" sz="2000" b="1" dirty="0">
                <a:solidFill>
                  <a:srgbClr val="D24726"/>
                </a:solidFill>
              </a:rPr>
              <a:t>Accuracy</a:t>
            </a:r>
            <a:r>
              <a:rPr lang="en-US" sz="2000" dirty="0"/>
              <a:t> </a:t>
            </a:r>
            <a:r>
              <a:rPr lang="fa-IR" sz="2000" dirty="0"/>
              <a:t>کافی نیست و باید </a:t>
            </a:r>
            <a:r>
              <a:rPr lang="en-US" sz="2000" b="1" dirty="0">
                <a:solidFill>
                  <a:srgbClr val="D24726"/>
                </a:solidFill>
              </a:rPr>
              <a:t>Precision </a:t>
            </a:r>
            <a:r>
              <a:rPr lang="fa-IR" sz="2000" b="1" dirty="0">
                <a:solidFill>
                  <a:srgbClr val="D24726"/>
                </a:solidFill>
              </a:rPr>
              <a:t>و </a:t>
            </a:r>
            <a:r>
              <a:rPr lang="en-US" sz="2000" b="1" dirty="0">
                <a:solidFill>
                  <a:srgbClr val="D24726"/>
                </a:solidFill>
              </a:rPr>
              <a:t>Recall</a:t>
            </a:r>
            <a:r>
              <a:rPr lang="en-US" sz="2000" dirty="0">
                <a:solidFill>
                  <a:srgbClr val="D24726"/>
                </a:solidFill>
              </a:rPr>
              <a:t> </a:t>
            </a:r>
            <a:r>
              <a:rPr lang="fa-IR" sz="2000" dirty="0"/>
              <a:t>را هم در نظر بگیریم.</a:t>
            </a:r>
          </a:p>
          <a:p>
            <a:pPr algn="r" rt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6EEAA-4316-1855-18D8-5A0755BD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63253"/>
            <a:ext cx="12192001" cy="460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B0CE-1959-DD7F-6719-61F9F3D7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j-lt"/>
              </a:rPr>
              <a:t>Recall</a:t>
            </a:r>
            <a:r>
              <a:rPr lang="fa-IR" b="1" dirty="0">
                <a:latin typeface="+mj-lt"/>
              </a:rPr>
              <a:t>3.</a:t>
            </a:r>
            <a:r>
              <a:rPr lang="en-US" b="1" dirty="0">
                <a:latin typeface="+mj-lt"/>
              </a:rPr>
              <a:t> 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E49C-6592-769D-1F3E-075906FA2C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B11CC-C7B4-6DC0-2B8D-E7D07B7B3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49" y="1463040"/>
            <a:ext cx="11655043" cy="40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90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2FDF-D5E6-D578-A917-05AA8DC2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en-US" b="1" dirty="0"/>
              <a:t>🟢 </a:t>
            </a:r>
            <a:r>
              <a:rPr lang="fa-IR" b="1" dirty="0"/>
              <a:t>۴. </a:t>
            </a:r>
            <a:r>
              <a:rPr lang="en-US" b="1" dirty="0"/>
              <a:t>F1-Score (</a:t>
            </a:r>
            <a:r>
              <a:rPr lang="fa-IR" b="1" dirty="0"/>
              <a:t>میانگین دقت و بازیابی)</a:t>
            </a:r>
            <a:br>
              <a:rPr lang="fa-IR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1E7FE-48FE-AF1A-7F6E-A73EC755A89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4119" y="1890276"/>
            <a:ext cx="11210925" cy="3317066"/>
          </a:xfrm>
        </p:spPr>
      </p:pic>
    </p:spTree>
    <p:extLst>
      <p:ext uri="{BB962C8B-B14F-4D97-AF65-F5344CB8AC3E}">
        <p14:creationId xmlns:p14="http://schemas.microsoft.com/office/powerpoint/2010/main" val="2712966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773B-DBA8-82BF-5C04-10C7082A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/>
              <a:t>نتیجه گیری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E4638-F888-26B2-8BA0-E969CF7318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r" rtl="1"/>
            <a:r>
              <a:rPr lang="en-US" sz="3200" b="1" dirty="0">
                <a:solidFill>
                  <a:srgbClr val="D24726"/>
                </a:solidFill>
              </a:rPr>
              <a:t>Accuracy</a:t>
            </a:r>
            <a:r>
              <a:rPr lang="en-US" sz="3200" dirty="0"/>
              <a:t> ✔ </a:t>
            </a:r>
            <a:r>
              <a:rPr lang="fa-IR" sz="3200" dirty="0"/>
              <a:t>مقدار کلی پیش‌بینی‌های درست را نشان می‌دهد.</a:t>
            </a:r>
          </a:p>
          <a:p>
            <a:pPr algn="r" rtl="1"/>
            <a:br>
              <a:rPr lang="fa-IR" sz="3200" dirty="0"/>
            </a:br>
            <a:r>
              <a:rPr lang="fa-IR" sz="3200" dirty="0"/>
              <a:t>✔ </a:t>
            </a:r>
            <a:r>
              <a:rPr lang="en-US" sz="3200" b="1" dirty="0">
                <a:solidFill>
                  <a:srgbClr val="D24726"/>
                </a:solidFill>
              </a:rPr>
              <a:t>Confusion Matrix</a:t>
            </a:r>
            <a:r>
              <a:rPr lang="en-US" sz="3200" dirty="0">
                <a:solidFill>
                  <a:srgbClr val="D24726"/>
                </a:solidFill>
              </a:rPr>
              <a:t> </a:t>
            </a:r>
            <a:r>
              <a:rPr lang="fa-IR" sz="3200" dirty="0"/>
              <a:t>نشان می‌دهد کدام کلاس‌ها را اشتباه تشخیص داده‌ایم.</a:t>
            </a:r>
          </a:p>
          <a:p>
            <a:pPr algn="r" rtl="1"/>
            <a:br>
              <a:rPr lang="fa-IR" sz="3200" dirty="0"/>
            </a:br>
            <a:r>
              <a:rPr lang="fa-IR" sz="3200" dirty="0"/>
              <a:t>✔ </a:t>
            </a:r>
            <a:r>
              <a:rPr lang="en-US" sz="3200" b="1" dirty="0">
                <a:solidFill>
                  <a:srgbClr val="D24726"/>
                </a:solidFill>
              </a:rPr>
              <a:t>Precision</a:t>
            </a:r>
            <a:r>
              <a:rPr lang="en-US" sz="3200" b="1" dirty="0"/>
              <a:t> </a:t>
            </a:r>
            <a:r>
              <a:rPr lang="fa-IR" sz="3200" b="1" dirty="0"/>
              <a:t>و </a:t>
            </a:r>
            <a:r>
              <a:rPr lang="en-US" sz="3200" b="1" dirty="0">
                <a:solidFill>
                  <a:srgbClr val="D24726"/>
                </a:solidFill>
              </a:rPr>
              <a:t>Recall</a:t>
            </a:r>
            <a:r>
              <a:rPr lang="en-US" sz="3200" dirty="0"/>
              <a:t> </a:t>
            </a:r>
            <a:r>
              <a:rPr lang="fa-IR" sz="3200" dirty="0"/>
              <a:t>برای فهمیدن عملکرد مدل در هر کلاس مهم هستند.</a:t>
            </a:r>
          </a:p>
          <a:p>
            <a:pPr algn="r" rtl="1"/>
            <a:br>
              <a:rPr lang="fa-IR" sz="3200" dirty="0"/>
            </a:br>
            <a:r>
              <a:rPr lang="fa-IR" sz="3200" dirty="0"/>
              <a:t>✔ </a:t>
            </a:r>
            <a:r>
              <a:rPr lang="en-US" sz="3200" b="1" dirty="0">
                <a:solidFill>
                  <a:srgbClr val="D24726"/>
                </a:solidFill>
              </a:rPr>
              <a:t>F1-Score</a:t>
            </a:r>
            <a:r>
              <a:rPr lang="en-US" sz="3200" dirty="0"/>
              <a:t> </a:t>
            </a:r>
            <a:r>
              <a:rPr lang="fa-IR" sz="3200" dirty="0"/>
              <a:t>تعادلی بین </a:t>
            </a:r>
            <a:r>
              <a:rPr lang="en-US" sz="3200" dirty="0"/>
              <a:t>Precision </a:t>
            </a:r>
            <a:r>
              <a:rPr lang="fa-IR" sz="3200" dirty="0"/>
              <a:t>و </a:t>
            </a:r>
            <a:r>
              <a:rPr lang="en-US" sz="3200" dirty="0"/>
              <a:t>Recall </a:t>
            </a:r>
            <a:r>
              <a:rPr lang="fa-IR" sz="3200" dirty="0"/>
              <a:t>ایجاد می‌کند.</a:t>
            </a:r>
          </a:p>
          <a:p>
            <a:pPr algn="r" rtl="1"/>
            <a:br>
              <a:rPr lang="fa-IR" sz="3200" dirty="0"/>
            </a:br>
            <a:r>
              <a:rPr lang="fa-IR" sz="3200" dirty="0"/>
              <a:t>✔ </a:t>
            </a:r>
            <a:r>
              <a:rPr lang="en-US" sz="3200" b="1" dirty="0">
                <a:solidFill>
                  <a:srgbClr val="D24726"/>
                </a:solidFill>
              </a:rPr>
              <a:t>Classification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D24726"/>
                </a:solidFill>
              </a:rPr>
              <a:t>Report</a:t>
            </a:r>
            <a:r>
              <a:rPr lang="en-US" sz="3200" dirty="0"/>
              <a:t> </a:t>
            </a:r>
            <a:r>
              <a:rPr lang="fa-IR" sz="3200" dirty="0"/>
              <a:t>خلاصه‌ای کامل از همه معیارها را ارائه می‌دهد.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758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275D7-7EFC-B29B-346C-0B8571EDE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0FB0-0196-F292-C99C-DF8660F1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en-US" dirty="0"/>
              <a:t>📌 </a:t>
            </a:r>
            <a:r>
              <a:rPr lang="fa-IR" b="1" dirty="0"/>
              <a:t>مدل </a:t>
            </a:r>
            <a:r>
              <a:rPr lang="en-US" b="1" dirty="0"/>
              <a:t>K-Nearest Neighbors (KNN)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CC38-FE92-24C4-ADF0-DAB188C137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K-NN Algorithm - Javatpoint">
            <a:extLst>
              <a:ext uri="{FF2B5EF4-FFF2-40B4-BE49-F238E27FC236}">
                <a16:creationId xmlns:a16="http://schemas.microsoft.com/office/drawing/2014/main" id="{E9E9A193-DBCF-78DF-0C62-6B9FF73DF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52" y="1784873"/>
            <a:ext cx="4979895" cy="39839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850619"/>
      </p:ext>
    </p:extLst>
  </p:cSld>
  <p:clrMapOvr>
    <a:masterClrMapping/>
  </p:clrMapOvr>
  <p:transition spd="slow">
    <p:randomBar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FA-2F6F-72D2-1FA8-C3336AF2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validations </a:t>
            </a:r>
          </a:p>
        </p:txBody>
      </p:sp>
      <p:pic>
        <p:nvPicPr>
          <p:cNvPr id="2050" name="Picture 2" descr="3.1. Cross-validation: evaluating estimator performance — scikit-learn  1.6.1 documentation">
            <a:extLst>
              <a:ext uri="{FF2B5EF4-FFF2-40B4-BE49-F238E27FC236}">
                <a16:creationId xmlns:a16="http://schemas.microsoft.com/office/drawing/2014/main" id="{6DBA4F22-A81E-04CA-4001-5D8CB67A587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495" y="1443505"/>
            <a:ext cx="6641939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11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60403A-C6BE-BB3F-B285-12AD4D8E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C6EFB5E-9789-0AF3-B92C-2F70B69E90F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7279109" y="1396795"/>
            <a:ext cx="41809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مثبت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(Positive) → </a:t>
            </a: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بیمار مبتلا به سرطان است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منفی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(Negative) → </a:t>
            </a: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بیمار سالم است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968834B-73EE-A342-5C8F-0437A900A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077653"/>
              </p:ext>
            </p:extLst>
          </p:nvPr>
        </p:nvGraphicFramePr>
        <p:xfrm>
          <a:off x="779648" y="2451528"/>
          <a:ext cx="11210925" cy="10972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736975">
                  <a:extLst>
                    <a:ext uri="{9D8B030D-6E8A-4147-A177-3AD203B41FA5}">
                      <a16:colId xmlns:a16="http://schemas.microsoft.com/office/drawing/2014/main" val="1036621498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808041669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5888911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a-IR" b="1" dirty="0"/>
                        <a:t>واقعاً سرطان دارند</a:t>
                      </a:r>
                      <a:r>
                        <a:rPr lang="fa-IR" dirty="0"/>
                        <a:t> </a:t>
                      </a:r>
                      <a:r>
                        <a:rPr lang="en-US" dirty="0"/>
                        <a:t>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a-IR" b="1" dirty="0"/>
                        <a:t>واقعاً سالم هستند</a:t>
                      </a:r>
                      <a:r>
                        <a:rPr lang="fa-IR" dirty="0"/>
                        <a:t> </a:t>
                      </a:r>
                      <a:r>
                        <a:rPr lang="en-US" dirty="0"/>
                        <a:t>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335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a-IR" b="1" dirty="0"/>
                        <a:t>مدل گفته سرطان دارد (</a:t>
                      </a:r>
                      <a:r>
                        <a:rPr lang="en-US" b="1" dirty="0"/>
                        <a:t>Positive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40 (TP)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10 (FP)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541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a-IR" b="1" dirty="0"/>
                        <a:t>مدل گفته سالم است (</a:t>
                      </a:r>
                      <a:r>
                        <a:rPr lang="en-US" b="1" dirty="0"/>
                        <a:t>Negative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 (FN)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45 (TN)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612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0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8AA5-DBC4-DED8-096D-3649743A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/>
              <a:t>Precision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3A00-0EF1-D713-FE64-B392607B4C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 algn="r" rtl="1">
              <a:buAutoNum type="arabicPeriod"/>
            </a:pPr>
            <a:r>
              <a:rPr lang="fa-IR" sz="2200" b="1" dirty="0"/>
              <a:t>محاسبه </a:t>
            </a:r>
            <a:r>
              <a:rPr lang="en-US" sz="2200" b="1" dirty="0"/>
              <a:t>Precision </a:t>
            </a:r>
            <a:r>
              <a:rPr lang="fa-IR" sz="2200" b="1" dirty="0"/>
              <a:t>دقت</a:t>
            </a:r>
          </a:p>
          <a:p>
            <a:pPr algn="r" rtl="1"/>
            <a:r>
              <a:rPr lang="en-US" sz="2200" dirty="0">
                <a:solidFill>
                  <a:srgbClr val="FF0000"/>
                </a:solidFill>
              </a:rPr>
              <a:t>Precision</a:t>
            </a:r>
            <a:r>
              <a:rPr lang="en-US" sz="2200" dirty="0"/>
              <a:t> </a:t>
            </a:r>
            <a:r>
              <a:rPr lang="fa-IR" sz="2200" dirty="0"/>
              <a:t>نشان می‌دهد که از بین تمام بیمارانی که مدل تشخیص داده سرطان دارند، </a:t>
            </a:r>
            <a:r>
              <a:rPr lang="fa-IR" sz="2200" dirty="0">
                <a:solidFill>
                  <a:srgbClr val="FF0000"/>
                </a:solidFill>
              </a:rPr>
              <a:t>چه تعداد واقعاً بیمار بوده‌اند.</a:t>
            </a:r>
          </a:p>
          <a:p>
            <a:pPr algn="r" rtl="1"/>
            <a:endParaRPr lang="fa-IR" sz="2200" dirty="0"/>
          </a:p>
          <a:p>
            <a:pPr algn="r" rtl="1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5E219-537D-9A4E-8E15-D8201F0D6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944" y="2811281"/>
            <a:ext cx="8164064" cy="190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8B9B4-58C4-D635-6076-F8534A4CF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843" y="4825853"/>
            <a:ext cx="8413165" cy="1809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A3F62-89B7-D726-7C09-D780AF0F80EF}"/>
              </a:ext>
            </a:extLst>
          </p:cNvPr>
          <p:cNvSpPr txBox="1"/>
          <p:nvPr/>
        </p:nvSpPr>
        <p:spPr>
          <a:xfrm>
            <a:off x="902909" y="2808270"/>
            <a:ext cx="1029372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200" b="1" dirty="0"/>
              <a:t>تفسیر:</a:t>
            </a:r>
            <a:br>
              <a:rPr lang="fa-IR" sz="2200" dirty="0"/>
            </a:br>
            <a:r>
              <a:rPr lang="fa-IR" sz="2200" dirty="0"/>
              <a:t>مدل در ۸۰٪ مواقع، زمانی که می‌گوید فرد سرطان دارد، درست می‌گوید.</a:t>
            </a:r>
          </a:p>
          <a:p>
            <a:pPr algn="r" rtl="1"/>
            <a:r>
              <a:rPr lang="en-US" sz="2200" b="1" dirty="0"/>
              <a:t>Precision </a:t>
            </a:r>
            <a:r>
              <a:rPr lang="fa-IR" sz="2200" b="1" dirty="0"/>
              <a:t>بالا مهم است زمانی که خطای </a:t>
            </a:r>
            <a:r>
              <a:rPr lang="en-US" sz="2200" b="1" dirty="0"/>
              <a:t>False Positive </a:t>
            </a:r>
            <a:r>
              <a:rPr lang="fa-IR" sz="2200" b="1" dirty="0"/>
              <a:t>مثلاً تشخیص اشتباه سرطان مشکل‌ساز است.</a:t>
            </a:r>
            <a:endParaRPr lang="fa-IR" sz="2200" dirty="0"/>
          </a:p>
        </p:txBody>
      </p:sp>
    </p:spTree>
    <p:extLst>
      <p:ext uri="{BB962C8B-B14F-4D97-AF65-F5344CB8AC3E}">
        <p14:creationId xmlns:p14="http://schemas.microsoft.com/office/powerpoint/2010/main" val="263384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4F70-24DA-FF85-AF69-4B2BAA89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dirty="0"/>
              <a:t>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B9850-0C31-A42A-8FB0-3564DEF8FE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200" b="1" dirty="0"/>
              <a:t>۲. محاسبه </a:t>
            </a:r>
            <a:r>
              <a:rPr lang="en-US" sz="2200" b="1" dirty="0"/>
              <a:t>Recall </a:t>
            </a:r>
            <a:r>
              <a:rPr lang="fa-IR" sz="2200" b="1" dirty="0"/>
              <a:t>فراخوانی یا حساسیت </a:t>
            </a:r>
            <a:r>
              <a:rPr lang="fa-IR" sz="2200" dirty="0"/>
              <a:t>نشان می‌دهد که </a:t>
            </a:r>
            <a:r>
              <a:rPr lang="fa-IR" sz="2200" dirty="0">
                <a:solidFill>
                  <a:srgbClr val="FF0000"/>
                </a:solidFill>
              </a:rPr>
              <a:t>از بین تمام بیمارانی که واقعاً سرطان دارند، چه تعداد توسط مدل شناسایی شده‌اند.</a:t>
            </a:r>
          </a:p>
          <a:p>
            <a:pPr algn="r" rtl="1"/>
            <a:endParaRPr lang="fa-IR" sz="2200" dirty="0"/>
          </a:p>
          <a:p>
            <a:pPr algn="r"/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3C05D-DBBA-8F7D-771D-6D18C079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41" y="1948146"/>
            <a:ext cx="7649643" cy="225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2E6D9-F153-E152-685A-3DD5C5377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54" y="4259496"/>
            <a:ext cx="8659433" cy="2010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0BF0E-0477-FA7B-EFFE-1DBCBBD625C5}"/>
              </a:ext>
            </a:extLst>
          </p:cNvPr>
          <p:cNvSpPr txBox="1"/>
          <p:nvPr/>
        </p:nvSpPr>
        <p:spPr>
          <a:xfrm>
            <a:off x="2395256" y="2575623"/>
            <a:ext cx="94314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200" b="1" dirty="0"/>
              <a:t>تفسیر:</a:t>
            </a:r>
            <a:br>
              <a:rPr lang="fa-IR" sz="2200" dirty="0"/>
            </a:br>
            <a:r>
              <a:rPr lang="fa-IR" sz="2200" dirty="0"/>
              <a:t>مدل </a:t>
            </a:r>
            <a:r>
              <a:rPr lang="fa-IR" sz="2200" b="1" dirty="0"/>
              <a:t>۸۹٪ از بیمارانی که سرطان دارند را به درستی شناسایی کرده است.</a:t>
            </a:r>
            <a:endParaRPr lang="fa-IR" sz="2200" dirty="0"/>
          </a:p>
          <a:p>
            <a:pPr algn="r" rtl="1"/>
            <a:r>
              <a:rPr lang="fa-IR" sz="2200" b="1" dirty="0"/>
              <a:t>اگر </a:t>
            </a:r>
            <a:r>
              <a:rPr lang="en-US" sz="2200" b="1" dirty="0"/>
              <a:t>Recall </a:t>
            </a:r>
            <a:r>
              <a:rPr lang="fa-IR" sz="2200" b="1" dirty="0"/>
              <a:t>پایین باشد، یعنی مدل بسیاری از بیماران سرطانی را نادیده گرفته که در دنیای واقعی (مثلاً در پزشکی) بسیار خطرناک است.</a:t>
            </a:r>
            <a:endParaRPr lang="fa-IR" sz="2200" dirty="0"/>
          </a:p>
        </p:txBody>
      </p:sp>
    </p:spTree>
    <p:extLst>
      <p:ext uri="{BB962C8B-B14F-4D97-AF65-F5344CB8AC3E}">
        <p14:creationId xmlns:p14="http://schemas.microsoft.com/office/powerpoint/2010/main" val="12061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F516-7985-0469-EAC7-C6A42A5B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b="1" dirty="0"/>
              <a:t> </a:t>
            </a:r>
            <a:r>
              <a:rPr lang="en-US" b="1" dirty="0"/>
              <a:t>F1-Score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9C23E-E367-43A1-7EA4-B14EB9D767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28" y="1084406"/>
            <a:ext cx="11210543" cy="4689188"/>
          </a:xfrm>
        </p:spPr>
        <p:txBody>
          <a:bodyPr>
            <a:normAutofit/>
          </a:bodyPr>
          <a:lstStyle/>
          <a:p>
            <a:pPr algn="r" rtl="1"/>
            <a:r>
              <a:rPr lang="fa-IR" sz="2100" b="1" dirty="0"/>
              <a:t>تفسیر:</a:t>
            </a:r>
            <a:br>
              <a:rPr lang="fa-IR" sz="2100" dirty="0"/>
            </a:br>
            <a:r>
              <a:rPr lang="en-US" sz="2100" dirty="0"/>
              <a:t>F1-Score </a:t>
            </a:r>
            <a:r>
              <a:rPr lang="fa-IR" sz="2100" b="1" dirty="0"/>
              <a:t>۸۴.۲٪</a:t>
            </a:r>
            <a:r>
              <a:rPr lang="fa-IR" sz="2100" dirty="0"/>
              <a:t> نشان می‌دهد که مدل عملکرد </a:t>
            </a:r>
            <a:r>
              <a:rPr lang="fa-IR" sz="2100" dirty="0">
                <a:solidFill>
                  <a:srgbClr val="FF0000"/>
                </a:solidFill>
              </a:rPr>
              <a:t>متعادلی بین </a:t>
            </a:r>
            <a:r>
              <a:rPr lang="en-US" sz="2100" dirty="0">
                <a:solidFill>
                  <a:srgbClr val="FF0000"/>
                </a:solidFill>
              </a:rPr>
              <a:t>Precision </a:t>
            </a:r>
            <a:r>
              <a:rPr lang="fa-IR" sz="2100" dirty="0">
                <a:solidFill>
                  <a:srgbClr val="FF0000"/>
                </a:solidFill>
              </a:rPr>
              <a:t>و </a:t>
            </a:r>
            <a:r>
              <a:rPr lang="en-US" sz="2100" dirty="0">
                <a:solidFill>
                  <a:srgbClr val="FF0000"/>
                </a:solidFill>
              </a:rPr>
              <a:t>Recall </a:t>
            </a:r>
            <a:r>
              <a:rPr lang="fa-IR" sz="2100" dirty="0">
                <a:solidFill>
                  <a:srgbClr val="FF0000"/>
                </a:solidFill>
              </a:rPr>
              <a:t>دارد</a:t>
            </a:r>
            <a:r>
              <a:rPr lang="fa-IR" sz="2100" dirty="0"/>
              <a:t>.</a:t>
            </a:r>
          </a:p>
          <a:p>
            <a:pPr algn="r" rtl="1"/>
            <a:r>
              <a:rPr lang="fa-IR" sz="2100" b="1" dirty="0"/>
              <a:t>اگر داده‌ها نامتوازن باشند (یعنی تعداد بیماران سرطانی خیلی کمتر از بیماران سالم باشد)، استفاده از </a:t>
            </a:r>
            <a:r>
              <a:rPr lang="en-US" sz="2100" b="1" dirty="0"/>
              <a:t>F1-Score </a:t>
            </a:r>
            <a:r>
              <a:rPr lang="fa-IR" sz="2100" b="1" dirty="0"/>
              <a:t>بهتر از استفاده از </a:t>
            </a:r>
            <a:r>
              <a:rPr lang="en-US" sz="2100" b="1" dirty="0"/>
              <a:t>Precision </a:t>
            </a:r>
            <a:r>
              <a:rPr lang="fa-IR" sz="2100" b="1" dirty="0"/>
              <a:t>یا </a:t>
            </a:r>
            <a:r>
              <a:rPr lang="en-US" sz="2100" b="1" dirty="0"/>
              <a:t>Recall </a:t>
            </a:r>
            <a:r>
              <a:rPr lang="fa-IR" sz="2100" b="1" dirty="0"/>
              <a:t>به‌تنهایی است.</a:t>
            </a:r>
            <a:endParaRPr lang="fa-IR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3EDF2-996E-D103-F379-C2B21F5FB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057" y="2709583"/>
            <a:ext cx="7983064" cy="2166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D0404-9447-E914-23F3-DC4F8EC2D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96" y="4713898"/>
            <a:ext cx="7445786" cy="21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D84BA-A467-85DB-6BF1-5D2339A1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Support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9AE52-7681-4B4F-166C-175F05ECEE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2200" b="1" dirty="0"/>
              <a:t>.Support</a:t>
            </a:r>
            <a:r>
              <a:rPr lang="en-US" sz="2200" dirty="0"/>
              <a:t> </a:t>
            </a:r>
            <a:r>
              <a:rPr lang="fa-IR" sz="2200" dirty="0"/>
              <a:t>تعداد نمونه‌های واقعی هر کلاس در مجموعه داده‌ها را نشان می‌دهد.</a:t>
            </a:r>
          </a:p>
          <a:p>
            <a:pPr algn="r" rtl="1"/>
            <a:endParaRPr lang="en-US" sz="2200" b="1" dirty="0">
              <a:solidFill>
                <a:srgbClr val="FF0000"/>
              </a:solidFill>
            </a:endParaRPr>
          </a:p>
          <a:p>
            <a:pPr algn="r" rtl="1"/>
            <a:r>
              <a:rPr lang="en-US" sz="2200" b="1" dirty="0">
                <a:solidFill>
                  <a:srgbClr val="FF0000"/>
                </a:solidFill>
              </a:rPr>
              <a:t>:Support</a:t>
            </a:r>
            <a:r>
              <a:rPr lang="en-US" sz="2200" b="1" dirty="0"/>
              <a:t> </a:t>
            </a:r>
            <a:r>
              <a:rPr lang="fa-IR" sz="2200" b="1" dirty="0"/>
              <a:t>برای بیماران سرطانی:</a:t>
            </a:r>
            <a:r>
              <a:rPr lang="fa-IR" sz="2200" dirty="0"/>
              <a:t> </a:t>
            </a:r>
            <a:r>
              <a:rPr lang="fa-IR" sz="2200" b="1" dirty="0"/>
              <a:t>۴۵ نفر</a:t>
            </a:r>
            <a:br>
              <a:rPr lang="fa-IR" sz="2200" dirty="0"/>
            </a:br>
            <a:r>
              <a:rPr lang="en-US" sz="2200" dirty="0"/>
              <a:t>:</a:t>
            </a:r>
            <a:r>
              <a:rPr lang="en-US" sz="2200" b="1" dirty="0">
                <a:solidFill>
                  <a:srgbClr val="FF0000"/>
                </a:solidFill>
              </a:rPr>
              <a:t>Support</a:t>
            </a:r>
            <a:r>
              <a:rPr lang="en-US" sz="2200" b="1" dirty="0"/>
              <a:t> </a:t>
            </a:r>
            <a:r>
              <a:rPr lang="fa-IR" sz="2200" b="1" dirty="0"/>
              <a:t>برای افراد سالم:</a:t>
            </a:r>
            <a:r>
              <a:rPr lang="fa-IR" sz="2200" dirty="0"/>
              <a:t> </a:t>
            </a:r>
            <a:r>
              <a:rPr lang="fa-IR" sz="2200" b="1" dirty="0"/>
              <a:t>۵۵ نفر</a:t>
            </a:r>
            <a:endParaRPr lang="fa-IR" sz="2200" dirty="0"/>
          </a:p>
        </p:txBody>
      </p:sp>
    </p:spTree>
    <p:extLst>
      <p:ext uri="{BB962C8B-B14F-4D97-AF65-F5344CB8AC3E}">
        <p14:creationId xmlns:p14="http://schemas.microsoft.com/office/powerpoint/2010/main" val="3212670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937F-A65B-8FD7-1B81-BC7DDB75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397F-FBAC-2C17-40B8-D8ED771DAB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200" b="1" dirty="0"/>
              <a:t>نتیجه کلی:</a:t>
            </a:r>
            <a:br>
              <a:rPr lang="fa-IR" sz="2200" dirty="0"/>
            </a:br>
            <a:r>
              <a:rPr lang="fa-IR" sz="2200" dirty="0"/>
              <a:t>مدل ما عملکرد خوبی دارد. اگر بخواهیم مدل را تنظیم کنیم: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200" b="1" dirty="0"/>
              <a:t>اگر هدف کاهش تشخیص‌های اشتباه سرطان باشد، باید </a:t>
            </a:r>
            <a:r>
              <a:rPr lang="en-US" sz="2200" b="1" dirty="0"/>
              <a:t>Precision </a:t>
            </a:r>
            <a:r>
              <a:rPr lang="fa-IR" sz="2200" b="1" dirty="0"/>
              <a:t>را افزایش دهیم.</a:t>
            </a:r>
            <a:endParaRPr lang="fa-IR" sz="2200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200" b="1" dirty="0"/>
              <a:t>اگر هدف کاهش از دست دادن بیماران سرطانی باشد، باید </a:t>
            </a:r>
            <a:r>
              <a:rPr lang="en-US" sz="2200" b="1" dirty="0"/>
              <a:t>Recall </a:t>
            </a:r>
            <a:r>
              <a:rPr lang="fa-IR" sz="2200" b="1" dirty="0"/>
              <a:t>را افزایش دهیم.</a:t>
            </a:r>
            <a:endParaRPr lang="fa-IR" sz="2200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200" b="1" dirty="0"/>
              <a:t>اگر به تعادل نیاز داریم، باید روی </a:t>
            </a:r>
            <a:r>
              <a:rPr lang="en-US" sz="2200" b="1" dirty="0"/>
              <a:t>F1-Score </a:t>
            </a:r>
            <a:r>
              <a:rPr lang="fa-IR" sz="2200" b="1" dirty="0"/>
              <a:t>تمرکز کنیم.</a:t>
            </a:r>
            <a:endParaRPr lang="fa-IR" sz="2200" dirty="0"/>
          </a:p>
          <a:p>
            <a:pPr algn="r" rt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02600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AA24-1295-EF70-4BE4-0AE6F2C8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D4CCF-0467-AF8E-1358-BA30A7CE89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r" rtl="1"/>
            <a:r>
              <a:rPr lang="en-US" b="1" dirty="0">
                <a:solidFill>
                  <a:srgbClr val="FF0000"/>
                </a:solidFill>
              </a:rPr>
              <a:t>Cross-Validation </a:t>
            </a:r>
            <a:r>
              <a:rPr lang="fa-IR" b="1" dirty="0"/>
              <a:t>اعتبارسنجی متقابل یک روش برای ارزیابی عملکرد مدل‌های یادگیری ماشین است. هدف اصلی آن این است که مطمئن شویم مدل ما خوب یاد گرفته و دچار بیش‌برازش </a:t>
            </a:r>
            <a:r>
              <a:rPr lang="en-US" b="1" dirty="0">
                <a:solidFill>
                  <a:srgbClr val="FF0000"/>
                </a:solidFill>
              </a:rPr>
              <a:t>Overfitting</a:t>
            </a:r>
            <a:r>
              <a:rPr lang="en-US" b="1" dirty="0"/>
              <a:t> </a:t>
            </a:r>
            <a:r>
              <a:rPr lang="fa-IR" b="1" dirty="0"/>
              <a:t>نشده است</a:t>
            </a:r>
            <a:endParaRPr lang="en-US" b="1" dirty="0"/>
          </a:p>
        </p:txBody>
      </p:sp>
      <p:pic>
        <p:nvPicPr>
          <p:cNvPr id="3074" name="Picture 2" descr="How Cross-Validation Works In Machine Learning - Dataaspirant">
            <a:extLst>
              <a:ext uri="{FF2B5EF4-FFF2-40B4-BE49-F238E27FC236}">
                <a16:creationId xmlns:a16="http://schemas.microsoft.com/office/drawing/2014/main" id="{9649EABF-CB68-E947-8A41-49D0C9AF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87" y="2016051"/>
            <a:ext cx="7143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30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2298-12C6-2FB3-FB6A-DD3675CD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97DAF-BB77-D45C-8379-93E44274B9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200" b="1" dirty="0"/>
              <a:t>چرا از </a:t>
            </a:r>
            <a:r>
              <a:rPr lang="en-US" sz="2200" b="1" dirty="0"/>
              <a:t>Cross-Validation </a:t>
            </a:r>
            <a:r>
              <a:rPr lang="fa-IR" sz="2200" b="1" dirty="0"/>
              <a:t>استفاده می‌کنیم؟</a:t>
            </a:r>
          </a:p>
          <a:p>
            <a:pPr algn="r" rtl="1">
              <a:buFont typeface="+mj-lt"/>
              <a:buAutoNum type="arabicPeriod"/>
            </a:pPr>
            <a:r>
              <a:rPr lang="fa-IR" sz="2200" b="1" dirty="0">
                <a:solidFill>
                  <a:srgbClr val="FF0000"/>
                </a:solidFill>
              </a:rPr>
              <a:t>کاهش بیش‌برازش </a:t>
            </a:r>
            <a:r>
              <a:rPr lang="en-US" sz="2200" b="1" dirty="0"/>
              <a:t>Overfitting</a:t>
            </a:r>
            <a:r>
              <a:rPr lang="en-US" sz="2200" dirty="0"/>
              <a:t>:</a:t>
            </a:r>
            <a:r>
              <a:rPr lang="fa-IR" sz="2200" dirty="0"/>
              <a:t>مدل روی کل داده‌ها آموزش نمی‌بیند بلکه روی بخش‌های مختلفی از داده تست می‌شود، که کمک می‌کند عملکرد آن روی داده‌های نادیده گرفته‌شده بهتر ارزیابی شود.</a:t>
            </a:r>
          </a:p>
          <a:p>
            <a:pPr algn="r" rtl="1">
              <a:buFont typeface="+mj-lt"/>
              <a:buAutoNum type="arabicPeriod"/>
            </a:pPr>
            <a:r>
              <a:rPr lang="fa-IR" sz="2200" b="1" dirty="0">
                <a:solidFill>
                  <a:srgbClr val="FF0000"/>
                </a:solidFill>
              </a:rPr>
              <a:t>استفاده بهینه از داده‌ها</a:t>
            </a:r>
            <a:r>
              <a:rPr lang="fa-IR" sz="2200" dirty="0"/>
              <a:t>: تمام داده‌ها به‌نوبت برای آموزش و ارزیابی استفاده می‌شوند، که باعث می‌شود هیچ بخش از داده‌ها بلااستفاده نماند.</a:t>
            </a:r>
          </a:p>
          <a:p>
            <a:pPr algn="r" rtl="1">
              <a:buFont typeface="+mj-lt"/>
              <a:buAutoNum type="arabicPeriod"/>
            </a:pPr>
            <a:r>
              <a:rPr lang="fa-IR" sz="2200" b="1" dirty="0">
                <a:solidFill>
                  <a:srgbClr val="FF0000"/>
                </a:solidFill>
              </a:rPr>
              <a:t>ارزیابی پایدارتر</a:t>
            </a:r>
            <a:r>
              <a:rPr lang="fa-IR" sz="2200" dirty="0"/>
              <a:t>: مقایسه مدل‌ها بر اساس </a:t>
            </a:r>
            <a:r>
              <a:rPr lang="en-US" sz="2200" dirty="0"/>
              <a:t>Cross-Validation </a:t>
            </a:r>
            <a:r>
              <a:rPr lang="fa-IR" sz="2200" dirty="0"/>
              <a:t>دقیق‌تر از تقسیم ساده داده‌ها به مجموعه‌های آموزشی و آزمایشی است.</a:t>
            </a:r>
          </a:p>
          <a:p>
            <a:pPr algn="r" rt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56513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4D04-7367-078D-A877-972AB118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49CFB1-FBE9-9E49-C963-7B70B7D2B04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1324536" y="1480615"/>
            <a:ext cx="985313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در روش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K-Fold Cross-Validation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پرکاربردترین نوع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Cross-Validation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،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مراحل زیر انجام می‌شود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fa-IR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داده‌ها را به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K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قسمت مساوی تقسیم می‌کنیم</a:t>
            </a:r>
            <a:r>
              <a:rPr lang="fa-IR" altLang="en-US" sz="2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مثلاً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K=5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یعنی </a:t>
            </a:r>
            <a:r>
              <a:rPr kumimoji="0" lang="fa-IR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۵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قسمت</a:t>
            </a:r>
            <a:r>
              <a:rPr kumimoji="0" lang="fa-IR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</a:t>
            </a:r>
            <a:endParaRPr kumimoji="0" lang="fa-IR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مدل را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بار آموزش می‌دهیم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در هر بار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،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یکی از این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K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بخش‌ها را برای تست و بقیه را برای آموزش استفاده می‌کنیم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این کار را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بار تکرار می‌کنیم، به طوری که هر بخش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یک‌بار نقش داده‌ی تست را ایفا کند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میانگین دقت (یا هر معیار دیگر) محاسبه می‌شود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و به عنوان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نتیجه‌ی نهایی مدل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ar-SA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در نظر گرفته می‌شود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448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3182-2578-D026-A97C-2382142E1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56" y="356347"/>
            <a:ext cx="11270488" cy="632046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9D16A-5274-4312-0148-64EB43AC7E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400" b="1" dirty="0"/>
              <a:t> </a:t>
            </a:r>
            <a:r>
              <a:rPr lang="en-US" sz="2400" b="1" dirty="0"/>
              <a:t>KNN</a:t>
            </a:r>
            <a:r>
              <a:rPr lang="en-US" sz="2400" dirty="0"/>
              <a:t> ✅</a:t>
            </a:r>
            <a:r>
              <a:rPr lang="fa-IR" sz="2400" b="1" dirty="0"/>
              <a:t> :</a:t>
            </a:r>
            <a:r>
              <a:rPr lang="en-US" sz="2400" dirty="0"/>
              <a:t> </a:t>
            </a:r>
            <a:r>
              <a:rPr lang="fa-IR" sz="2400" dirty="0"/>
              <a:t>یکی از ساده‌ترین الگوریتم‌های یادگیری نظارتی است که برای </a:t>
            </a:r>
            <a:r>
              <a:rPr lang="fa-IR" sz="2400" b="1" dirty="0"/>
              <a:t>دسته‌بندی </a:t>
            </a:r>
            <a:r>
              <a:rPr lang="en-US" sz="2400" b="1" dirty="0"/>
              <a:t>Classification</a:t>
            </a:r>
            <a:r>
              <a:rPr lang="en-US" sz="2400" dirty="0"/>
              <a:t> </a:t>
            </a:r>
            <a:r>
              <a:rPr lang="fa-IR" sz="2400" dirty="0"/>
              <a:t>و </a:t>
            </a:r>
            <a:r>
              <a:rPr lang="fa-IR" sz="2400" b="1" dirty="0"/>
              <a:t>رگرسیون </a:t>
            </a:r>
            <a:r>
              <a:rPr lang="en-US" sz="2400" b="1" dirty="0"/>
              <a:t>Regression</a:t>
            </a:r>
            <a:r>
              <a:rPr lang="en-US" sz="2400" dirty="0"/>
              <a:t> </a:t>
            </a:r>
            <a:r>
              <a:rPr lang="fa-IR" sz="2400" dirty="0"/>
              <a:t>استفاده می‌شود.</a:t>
            </a:r>
          </a:p>
          <a:p>
            <a:pPr algn="r" rtl="1"/>
            <a:br>
              <a:rPr lang="fa-IR" sz="2000" dirty="0"/>
            </a:br>
            <a:r>
              <a:rPr lang="en-US" sz="2000" dirty="0"/>
              <a:t>✅ </a:t>
            </a:r>
            <a:r>
              <a:rPr lang="fa-IR" sz="2000" dirty="0"/>
              <a:t>این مدل بر اساس </a:t>
            </a:r>
            <a:r>
              <a:rPr lang="fa-IR" sz="2000" b="1" dirty="0"/>
              <a:t>شباهت داده‌های جدید با داده‌های قبلی</a:t>
            </a:r>
            <a:r>
              <a:rPr lang="fa-IR" sz="2000" dirty="0"/>
              <a:t> تصمیم‌گیری می‌کند.</a:t>
            </a:r>
            <a:endParaRPr lang="en-US" sz="2000" dirty="0"/>
          </a:p>
        </p:txBody>
      </p:sp>
      <p:pic>
        <p:nvPicPr>
          <p:cNvPr id="2050" name="Picture 2" descr="K-Nearest Neighbor (KNN) Explained | Machine Learning Archive">
            <a:extLst>
              <a:ext uri="{FF2B5EF4-FFF2-40B4-BE49-F238E27FC236}">
                <a16:creationId xmlns:a16="http://schemas.microsoft.com/office/drawing/2014/main" id="{CBC10F5C-3129-43FB-1F12-7AFC5544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72" y="3254349"/>
            <a:ext cx="4602592" cy="29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A90A2A-BA42-63B1-440D-25B332B80FF5}"/>
              </a:ext>
            </a:extLst>
          </p:cNvPr>
          <p:cNvSpPr txBox="1">
            <a:spLocks/>
          </p:cNvSpPr>
          <p:nvPr/>
        </p:nvSpPr>
        <p:spPr>
          <a:xfrm>
            <a:off x="596900" y="5830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rtl="1"/>
            <a:r>
              <a:rPr lang="en-US" sz="2000" dirty="0"/>
              <a:t>📌 </a:t>
            </a:r>
            <a:r>
              <a:rPr lang="fa-IR" sz="2000" b="1" dirty="0"/>
              <a:t>مدل </a:t>
            </a:r>
            <a:r>
              <a:rPr lang="en-US" sz="2000" b="1" dirty="0"/>
              <a:t>K-Nearest Neighbors (KNN)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763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E2B93-03F0-4DFA-3772-6C00A4407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6233-47ED-8127-CFA3-605676CB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Cross validations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F46092-4715-D9DE-3216-7D8C964F314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77799140"/>
              </p:ext>
            </p:extLst>
          </p:nvPr>
        </p:nvGraphicFramePr>
        <p:xfrm>
          <a:off x="444500" y="2849562"/>
          <a:ext cx="11210925" cy="1828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736975">
                  <a:extLst>
                    <a:ext uri="{9D8B030D-6E8A-4147-A177-3AD203B41FA5}">
                      <a16:colId xmlns:a16="http://schemas.microsoft.com/office/drawing/2014/main" val="3144649349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560326239"/>
                    </a:ext>
                  </a:extLst>
                </a:gridCol>
                <a:gridCol w="3736975">
                  <a:extLst>
                    <a:ext uri="{9D8B030D-6E8A-4147-A177-3AD203B41FA5}">
                      <a16:colId xmlns:a16="http://schemas.microsoft.com/office/drawing/2014/main" val="35899782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/>
                        <a:t>دقت‌های ۵-</a:t>
                      </a:r>
                      <a:r>
                        <a:rPr lang="en-US"/>
                        <a:t>Fold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/>
                        <a:t>میانگین دقت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420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[0.92, 0.94, 0.91, 0.90, 0.93]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0.92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20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[0.93, 0.95, 0.92, 0.91, 0.94]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0.93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110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[0.94, 0.95, 0.93, 0.92, 0.94]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0.936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291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/>
                        <a:t>[0.93, 0.94, 0.92, 0.91, 0.93]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0.926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0306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BBC5D58-8531-8416-335A-77D336AD4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28495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90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D417-5ACD-07E2-B083-071EE22C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768A-8FA4-8354-BAFA-0D269A7E07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 descr="Data Science with Python — K-Fold Cross Validation | by Esteban Thilliez |  Tech Tavern | Medium">
            <a:extLst>
              <a:ext uri="{FF2B5EF4-FFF2-40B4-BE49-F238E27FC236}">
                <a16:creationId xmlns:a16="http://schemas.microsoft.com/office/drawing/2014/main" id="{10CA8D0B-C177-2394-301C-E7387A2F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7" y="1201462"/>
            <a:ext cx="10791265" cy="532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66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4A1D-D1DC-C4FA-12AF-706A2DE3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BD2DA-58AB-C403-AC54-5D1F48B278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2200" b="1" dirty="0"/>
              <a:t>🔹 </a:t>
            </a:r>
            <a:r>
              <a:rPr lang="fa-IR" sz="2200" b="1" dirty="0"/>
              <a:t>مزایای </a:t>
            </a:r>
            <a:r>
              <a:rPr lang="en-US" sz="2200" b="1" dirty="0"/>
              <a:t>Cross-Validation</a:t>
            </a:r>
          </a:p>
          <a:p>
            <a:pPr algn="r" rtl="1"/>
            <a:r>
              <a:rPr lang="en-US" sz="2200" dirty="0"/>
              <a:t>✅ </a:t>
            </a:r>
            <a:r>
              <a:rPr lang="fa-IR" sz="2200" b="1" dirty="0"/>
              <a:t>ارزیابی دقیق‌تر:</a:t>
            </a:r>
            <a:r>
              <a:rPr lang="fa-IR" sz="2200" dirty="0"/>
              <a:t> عملکرد مدل را روی داده‌های مختلف بررسی می‌کند.</a:t>
            </a:r>
          </a:p>
          <a:p>
            <a:pPr algn="r" rtl="1"/>
            <a:br>
              <a:rPr lang="fa-IR" sz="2200" dirty="0"/>
            </a:br>
            <a:r>
              <a:rPr lang="en-US" sz="2200" dirty="0"/>
              <a:t>✅ </a:t>
            </a:r>
            <a:r>
              <a:rPr lang="fa-IR" sz="2200" b="1" dirty="0"/>
              <a:t>کاهش وابستگی به مجموعه داده‌ی خاص:</a:t>
            </a:r>
            <a:r>
              <a:rPr lang="fa-IR" sz="2200" dirty="0"/>
              <a:t> همه‌ی بخش‌های داده در ارزیابی شرکت می‌کنند.</a:t>
            </a:r>
          </a:p>
          <a:p>
            <a:pPr algn="r" rtl="1"/>
            <a:br>
              <a:rPr lang="fa-IR" sz="2200" dirty="0"/>
            </a:br>
            <a:r>
              <a:rPr lang="en-US" sz="2200" dirty="0"/>
              <a:t>✅ </a:t>
            </a:r>
            <a:r>
              <a:rPr lang="fa-IR" sz="2200" b="1" dirty="0"/>
              <a:t>کمک به انتخاب بهترین مدل و تنظیمات:</a:t>
            </a:r>
            <a:r>
              <a:rPr lang="fa-IR" sz="2200" dirty="0"/>
              <a:t> می‌توان مقدار </a:t>
            </a:r>
            <a:r>
              <a:rPr lang="en-US" sz="2200" b="1" dirty="0"/>
              <a:t>K </a:t>
            </a:r>
            <a:r>
              <a:rPr lang="fa-IR" sz="2200" b="1" dirty="0"/>
              <a:t>بهینه در </a:t>
            </a:r>
            <a:r>
              <a:rPr lang="en-US" sz="2200" b="1" dirty="0"/>
              <a:t>KNN</a:t>
            </a:r>
            <a:r>
              <a:rPr lang="en-US" sz="2200" dirty="0"/>
              <a:t> </a:t>
            </a:r>
            <a:r>
              <a:rPr lang="fa-IR" sz="2200" dirty="0"/>
              <a:t>یا </a:t>
            </a:r>
            <a:r>
              <a:rPr lang="fa-IR" sz="2200" b="1" dirty="0"/>
              <a:t>پارامترهای دیگر</a:t>
            </a:r>
            <a:r>
              <a:rPr lang="fa-IR" sz="2200" dirty="0"/>
              <a:t> را تعیین کرد.</a:t>
            </a:r>
          </a:p>
          <a:p>
            <a:pPr algn="r" rt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8503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3F5D2B-33D2-AB62-759A-CA88A594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1A0D0C-44DE-7594-F072-01480087A9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5661" y="2008203"/>
            <a:ext cx="10619746" cy="3996375"/>
          </a:xfrm>
        </p:spPr>
        <p:txBody>
          <a:bodyPr>
            <a:normAutofit/>
          </a:bodyPr>
          <a:lstStyle/>
          <a:p>
            <a:pPr algn="r" rtl="1"/>
            <a:r>
              <a:rPr lang="en-US" sz="2200" b="1" dirty="0"/>
              <a:t>🔹 </a:t>
            </a:r>
            <a:r>
              <a:rPr lang="fa-IR" sz="2200" b="1" dirty="0"/>
              <a:t>خلاصه‌ی نهایی</a:t>
            </a:r>
          </a:p>
          <a:p>
            <a:pPr algn="r" rtl="1"/>
            <a:r>
              <a:rPr lang="en-US" sz="2200" b="1" dirty="0"/>
              <a:t>Cross-Validation</a:t>
            </a:r>
            <a:r>
              <a:rPr lang="en-US" sz="2200" dirty="0"/>
              <a:t> </a:t>
            </a:r>
            <a:r>
              <a:rPr lang="fa-IR" sz="2200" dirty="0"/>
              <a:t>یک روش برای </a:t>
            </a:r>
            <a:r>
              <a:rPr lang="fa-IR" sz="2200" b="1" dirty="0"/>
              <a:t>ارزیابی عملکرد مدل‌های یادگیری ماشین</a:t>
            </a:r>
            <a:r>
              <a:rPr lang="fa-IR" sz="2200" dirty="0"/>
              <a:t> است که باعث </a:t>
            </a:r>
            <a:r>
              <a:rPr lang="fa-IR" sz="2200" b="1" dirty="0"/>
              <a:t>کاهش خطای بیش‌برازش </a:t>
            </a:r>
            <a:r>
              <a:rPr lang="en-US" sz="2200" b="1" dirty="0"/>
              <a:t>Overfitting</a:t>
            </a:r>
            <a:r>
              <a:rPr lang="en-US" sz="2200" dirty="0"/>
              <a:t> </a:t>
            </a:r>
            <a:r>
              <a:rPr lang="fa-IR" sz="2200" dirty="0"/>
              <a:t>و </a:t>
            </a:r>
            <a:r>
              <a:rPr lang="fa-IR" sz="2200" b="1" dirty="0"/>
              <a:t>بهبود دقت تخمین عملکرد مدل</a:t>
            </a:r>
            <a:r>
              <a:rPr lang="fa-IR" sz="2200" dirty="0"/>
              <a:t> می‌شود.</a:t>
            </a:r>
          </a:p>
          <a:p>
            <a:pPr algn="r" rtl="1"/>
            <a:endParaRPr lang="en-US" sz="2200" dirty="0"/>
          </a:p>
        </p:txBody>
      </p:sp>
      <p:pic>
        <p:nvPicPr>
          <p:cNvPr id="5123" name="Picture 3" descr="Cross Validation, Explained - Sharp Sight">
            <a:extLst>
              <a:ext uri="{FF2B5EF4-FFF2-40B4-BE49-F238E27FC236}">
                <a16:creationId xmlns:a16="http://schemas.microsoft.com/office/drawing/2014/main" id="{CA4C3A9C-FB70-BE53-DAD0-FDFA643D4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48" y="301209"/>
            <a:ext cx="10271217" cy="64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4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60FA1-ED08-CB92-309C-E4C2F2E13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Leave-One-Out Cross-Validation (LOOCV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FD44B-F25A-0E46-AB5A-7892324691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200" dirty="0"/>
              <a:t>در این روش، فقط </a:t>
            </a:r>
            <a:r>
              <a:rPr lang="fa-IR" sz="2200" dirty="0">
                <a:solidFill>
                  <a:srgbClr val="FF0000"/>
                </a:solidFill>
              </a:rPr>
              <a:t>یک نمونه به‌عنوان داده تست </a:t>
            </a:r>
            <a:r>
              <a:rPr lang="fa-IR" sz="2200" dirty="0"/>
              <a:t>و بقیه داده‌ها به‌عنوان آموزش استفاده می‌شوند. این فرآیند به تعداد نمونه‌های داده تکرار شده و میانگین نتایج گرفته می‌شود.</a:t>
            </a:r>
          </a:p>
          <a:p>
            <a:pPr algn="r" rtl="1"/>
            <a:r>
              <a:rPr lang="fa-IR" sz="2200" b="1" dirty="0"/>
              <a:t>مزیت:</a:t>
            </a:r>
            <a:r>
              <a:rPr lang="fa-IR" sz="2200" dirty="0"/>
              <a:t> استفاده حداکثری از داده‌ها برای آموزش</a:t>
            </a:r>
            <a:br>
              <a:rPr lang="fa-IR" sz="2200" dirty="0"/>
            </a:br>
            <a:r>
              <a:rPr lang="fa-IR" sz="2200" b="1" dirty="0"/>
              <a:t>عیب:</a:t>
            </a:r>
            <a:r>
              <a:rPr lang="fa-IR" sz="2200" dirty="0"/>
              <a:t> محاسباتی بسیار سنگین در مجموعه داده‌های بزرگ</a:t>
            </a:r>
          </a:p>
          <a:p>
            <a:pPr algn="r" rtl="1"/>
            <a:endParaRPr lang="en-US" sz="2200" dirty="0"/>
          </a:p>
        </p:txBody>
      </p:sp>
      <p:pic>
        <p:nvPicPr>
          <p:cNvPr id="7174" name="Picture 6" descr="Schematic representation of the leave-one-out cross-validation (LOOCV)... |  Download Scientific Diagram">
            <a:extLst>
              <a:ext uri="{FF2B5EF4-FFF2-40B4-BE49-F238E27FC236}">
                <a16:creationId xmlns:a16="http://schemas.microsoft.com/office/drawing/2014/main" id="{6B9D3F87-F990-32DC-3045-E0EE6F30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16" y="3326597"/>
            <a:ext cx="5643843" cy="310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536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B58F-692C-1D50-5249-6E48FFFD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en-US" b="1" dirty="0"/>
              <a:t>KNN</a:t>
            </a:r>
            <a:r>
              <a:rPr lang="en-US" dirty="0"/>
              <a:t> 📌</a:t>
            </a:r>
            <a:r>
              <a:rPr lang="en-US" b="1" dirty="0"/>
              <a:t> </a:t>
            </a:r>
            <a:r>
              <a:rPr lang="fa-IR" b="1" dirty="0"/>
              <a:t>چیست؟</a:t>
            </a:r>
            <a:br>
              <a:rPr lang="fa-IR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60ED-C08F-58ED-5370-0DDF21D87C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r" rtl="1"/>
            <a:r>
              <a:rPr lang="en-US" sz="2000" dirty="0"/>
              <a:t>🔹 KNN </a:t>
            </a:r>
            <a:r>
              <a:rPr lang="fa-IR" sz="2000" dirty="0"/>
              <a:t>یک الگوریتم </a:t>
            </a:r>
            <a:r>
              <a:rPr lang="fa-IR" sz="2000" b="1" dirty="0"/>
              <a:t>غیرپارامتری</a:t>
            </a:r>
            <a:r>
              <a:rPr lang="fa-IR" sz="2000" dirty="0"/>
              <a:t> است که در آن یادگیری بر اساس نمونه‌ها انجام می‌شود.</a:t>
            </a:r>
            <a:br>
              <a:rPr lang="fa-IR" sz="2000" dirty="0"/>
            </a:br>
            <a:r>
              <a:rPr lang="en-US" sz="2000" dirty="0"/>
              <a:t>🔹 </a:t>
            </a:r>
            <a:r>
              <a:rPr lang="fa-IR" sz="2000" dirty="0"/>
              <a:t>در دسته‌بندی، یک داده جدید را به گروهی اختصاص می‌دهد که اکثریت همسایگان آن در آن گروه قرار دارند.</a:t>
            </a:r>
            <a:br>
              <a:rPr lang="fa-IR" sz="2000" dirty="0"/>
            </a:br>
            <a:r>
              <a:rPr lang="en-US" sz="2000" dirty="0"/>
              <a:t>🔹 </a:t>
            </a:r>
            <a:r>
              <a:rPr lang="fa-IR" sz="2000" dirty="0"/>
              <a:t>در رگرسیون، مقدار خروجی میانگین مقادیر همسایگان است.</a:t>
            </a:r>
            <a:br>
              <a:rPr lang="fa-IR" sz="2000" dirty="0"/>
            </a:br>
            <a:r>
              <a:rPr lang="en-US" sz="2000" dirty="0"/>
              <a:t>🔹 </a:t>
            </a:r>
            <a:r>
              <a:rPr lang="fa-IR" sz="2000" b="1" dirty="0"/>
              <a:t>کاربردها:</a:t>
            </a:r>
            <a:r>
              <a:rPr lang="fa-IR" sz="2000" dirty="0"/>
              <a:t> تشخیص تصویر، سیستم‌های توصیه‌گر، پزشکی و غیره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A8F93-3956-0F5A-2BD6-4A98704E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58" y="3207381"/>
            <a:ext cx="70580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9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C627-7DB0-2615-6844-52E9D3CA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implementing-your-own-knn">
            <a:extLst>
              <a:ext uri="{FF2B5EF4-FFF2-40B4-BE49-F238E27FC236}">
                <a16:creationId xmlns:a16="http://schemas.microsoft.com/office/drawing/2014/main" id="{5CD92884-8EC8-A97F-4E5D-B4D9A0A761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8C243C-19B5-4090-E734-70467E8104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89396" y="1336675"/>
            <a:ext cx="5129104" cy="50151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5F5E6D-48B7-854B-471E-F2E80F5ADE5B}"/>
              </a:ext>
            </a:extLst>
          </p:cNvPr>
          <p:cNvSpPr txBox="1">
            <a:spLocks/>
          </p:cNvSpPr>
          <p:nvPr/>
        </p:nvSpPr>
        <p:spPr>
          <a:xfrm>
            <a:off x="643128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rtl="1"/>
            <a:r>
              <a:rPr lang="en-US" sz="2000" dirty="0"/>
              <a:t>📌</a:t>
            </a:r>
            <a:r>
              <a:rPr lang="en-US" sz="2000" b="1" dirty="0"/>
              <a:t> </a:t>
            </a:r>
            <a:r>
              <a:rPr lang="fa-IR" sz="2000" b="1" dirty="0">
                <a:cs typeface="+mn-cs"/>
              </a:rPr>
              <a:t>نحوه عملکرد </a:t>
            </a:r>
            <a:r>
              <a:rPr lang="en-US" sz="2000" b="1" dirty="0">
                <a:cs typeface="+mn-cs"/>
              </a:rPr>
              <a:t>KNN</a:t>
            </a:r>
            <a:br>
              <a:rPr lang="en-US" sz="2000" b="1" dirty="0">
                <a:cs typeface="+mn-cs"/>
              </a:rPr>
            </a:b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3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428C-0DCE-8414-F15F-4FF8E953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en-US" dirty="0"/>
              <a:t>📌</a:t>
            </a:r>
            <a:r>
              <a:rPr lang="en-US" b="1" dirty="0"/>
              <a:t> </a:t>
            </a:r>
            <a:r>
              <a:rPr lang="fa-IR" sz="2800" b="1" dirty="0">
                <a:cs typeface="+mn-cs"/>
              </a:rPr>
              <a:t>نحوه عملکرد </a:t>
            </a:r>
            <a:r>
              <a:rPr lang="en-US" sz="2800" b="1" dirty="0">
                <a:cs typeface="+mn-cs"/>
              </a:rPr>
              <a:t>KNN</a:t>
            </a:r>
            <a:br>
              <a:rPr lang="en-US" sz="2800" b="1" dirty="0">
                <a:cs typeface="+mn-cs"/>
              </a:rPr>
            </a:br>
            <a:endParaRPr lang="en-US" dirty="0"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3109-5EC6-9CCB-7C7D-3BA8C3B5E9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2000" dirty="0"/>
              <a:t>1️⃣ </a:t>
            </a:r>
            <a:r>
              <a:rPr lang="fa-IR" sz="2000" b="1" dirty="0"/>
              <a:t>انتخاب مقدار </a:t>
            </a:r>
            <a:r>
              <a:rPr lang="en-US" sz="2000" b="1" dirty="0"/>
              <a:t>K</a:t>
            </a:r>
            <a:r>
              <a:rPr lang="en-US" sz="2000" dirty="0"/>
              <a:t> </a:t>
            </a:r>
            <a:r>
              <a:rPr lang="fa-IR" sz="2000" dirty="0"/>
              <a:t>تعداد همسایه‌ها</a:t>
            </a:r>
            <a:br>
              <a:rPr lang="fa-IR" sz="2000" dirty="0"/>
            </a:br>
            <a:r>
              <a:rPr lang="fa-IR" sz="2000" dirty="0"/>
              <a:t>2️⃣ </a:t>
            </a:r>
            <a:r>
              <a:rPr lang="fa-IR" sz="2000" b="1" dirty="0"/>
              <a:t>محاسبه فاصله</a:t>
            </a:r>
            <a:r>
              <a:rPr lang="fa-IR" sz="2000" dirty="0"/>
              <a:t> بین داده جدید و تمام داده‌های موجود</a:t>
            </a:r>
            <a:br>
              <a:rPr lang="fa-IR" sz="2000" dirty="0"/>
            </a:br>
            <a:r>
              <a:rPr lang="fa-IR" sz="2000" dirty="0"/>
              <a:t>3️⃣ </a:t>
            </a:r>
            <a:r>
              <a:rPr lang="fa-IR" sz="2000" b="1" dirty="0"/>
              <a:t>انتخاب </a:t>
            </a:r>
            <a:r>
              <a:rPr lang="en-US" sz="2000" b="1" dirty="0"/>
              <a:t>K </a:t>
            </a:r>
            <a:r>
              <a:rPr lang="fa-IR" sz="2000" b="1" dirty="0"/>
              <a:t>همسایه نزدیک‌تر</a:t>
            </a:r>
            <a:br>
              <a:rPr lang="fa-IR" sz="2000" dirty="0"/>
            </a:br>
            <a:r>
              <a:rPr lang="fa-IR" sz="2000" dirty="0"/>
              <a:t>4️⃣ </a:t>
            </a:r>
            <a:r>
              <a:rPr lang="fa-IR" sz="2000" b="1" dirty="0"/>
              <a:t>تصمیم‌گیری:</a:t>
            </a:r>
            <a:endParaRPr lang="fa-IR" sz="2000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/>
              <a:t>در </a:t>
            </a:r>
            <a:r>
              <a:rPr lang="fa-IR" sz="2000" b="1" dirty="0"/>
              <a:t>دسته‌بندی:</a:t>
            </a:r>
            <a:r>
              <a:rPr lang="fa-IR" sz="2000" dirty="0"/>
              <a:t> کلاس پر تکرارتر را انتخاب می‌کند.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/>
              <a:t>در </a:t>
            </a:r>
            <a:r>
              <a:rPr lang="fa-IR" sz="2000" b="1" dirty="0"/>
              <a:t>رگرسیون:</a:t>
            </a:r>
            <a:r>
              <a:rPr lang="fa-IR" sz="2000" dirty="0"/>
              <a:t> میانگین مقادیر همسایگان را محاسبه می‌کند.</a:t>
            </a:r>
          </a:p>
          <a:p>
            <a:pPr algn="r" rtl="1"/>
            <a:endParaRPr lang="en-US" sz="2000" dirty="0"/>
          </a:p>
        </p:txBody>
      </p:sp>
      <p:sp>
        <p:nvSpPr>
          <p:cNvPr id="4" name="AutoShape 2" descr="Understanding K-Nearest Neighbors (KNN): Classification and Regression |  Towards AI">
            <a:extLst>
              <a:ext uri="{FF2B5EF4-FFF2-40B4-BE49-F238E27FC236}">
                <a16:creationId xmlns:a16="http://schemas.microsoft.com/office/drawing/2014/main" id="{A915A249-49A1-D248-5362-41D46EDFA4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11780" cy="28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Understanding K-Nearest Neighbors (KNN): Classification and Regression |  Towards AI">
            <a:extLst>
              <a:ext uri="{FF2B5EF4-FFF2-40B4-BE49-F238E27FC236}">
                <a16:creationId xmlns:a16="http://schemas.microsoft.com/office/drawing/2014/main" id="{39E09BE1-9425-DC85-910D-935485761E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K-Nearest Neighbor Algorithm | Machine Learning Basics | KNN Algorithm">
            <a:extLst>
              <a:ext uri="{FF2B5EF4-FFF2-40B4-BE49-F238E27FC236}">
                <a16:creationId xmlns:a16="http://schemas.microsoft.com/office/drawing/2014/main" id="{5FDB8509-84EB-F4F2-E070-B289D6DF35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K-Nearest Neighbor Algorithm | Machine Learning Basics | KNN Algorithm">
            <a:extLst>
              <a:ext uri="{FF2B5EF4-FFF2-40B4-BE49-F238E27FC236}">
                <a16:creationId xmlns:a16="http://schemas.microsoft.com/office/drawing/2014/main" id="{CD5B3DB4-EA58-8E12-EDAE-2DE7A6ACC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8" y="3453847"/>
            <a:ext cx="50292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00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EED1-EC7C-7E39-B3FF-C83BE00D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F8E7F-58F7-53FE-EBE5-12E5495892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18B9D-E710-160C-ACFF-CB89904C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70" y="1990153"/>
            <a:ext cx="8496300" cy="3339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851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nn">
            <a:extLst>
              <a:ext uri="{FF2B5EF4-FFF2-40B4-BE49-F238E27FC236}">
                <a16:creationId xmlns:a16="http://schemas.microsoft.com/office/drawing/2014/main" id="{7D922B9D-B92E-9361-0C11-875EEFD6918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2" y="2058987"/>
            <a:ext cx="65532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709B17-B08D-1CB9-E34C-9ACD8269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213"/>
            <a:ext cx="11210925" cy="558800"/>
          </a:xfrm>
        </p:spPr>
        <p:txBody>
          <a:bodyPr>
            <a:normAutofit fontScale="90000"/>
          </a:bodyPr>
          <a:lstStyle/>
          <a:p>
            <a:pPr algn="ctr" rtl="1"/>
            <a:r>
              <a:rPr lang="en-US" dirty="0"/>
              <a:t>📌</a:t>
            </a:r>
            <a:r>
              <a:rPr lang="en-US" b="1" dirty="0"/>
              <a:t> </a:t>
            </a:r>
            <a:r>
              <a:rPr lang="fa-IR" sz="2800" b="1" dirty="0">
                <a:cs typeface="+mn-cs"/>
              </a:rPr>
              <a:t>نحوه عملکرد </a:t>
            </a:r>
            <a:r>
              <a:rPr lang="en-US" sz="2800" b="1" dirty="0">
                <a:cs typeface="+mn-cs"/>
              </a:rPr>
              <a:t>KNN</a:t>
            </a:r>
            <a:br>
              <a:rPr lang="en-US" sz="2800" b="1" dirty="0">
                <a:cs typeface="+mn-cs"/>
              </a:rPr>
            </a:b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20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1751</Words>
  <Application>Microsoft Office PowerPoint</Application>
  <PresentationFormat>Widescreen</PresentationFormat>
  <Paragraphs>161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Lotus</vt:lpstr>
      <vt:lpstr>Palatino</vt:lpstr>
      <vt:lpstr>Segoe UI</vt:lpstr>
      <vt:lpstr>WelcomeDoc</vt:lpstr>
      <vt:lpstr>PowerPoint Presentation</vt:lpstr>
      <vt:lpstr>📌 مدل K-Nearest Neighbors (KNN)  </vt:lpstr>
      <vt:lpstr>📌 مدل K-Nearest Neighbors (KNN)  </vt:lpstr>
      <vt:lpstr>PowerPoint Presentation</vt:lpstr>
      <vt:lpstr>KNN 📌 چیست؟ </vt:lpstr>
      <vt:lpstr>PowerPoint Presentation</vt:lpstr>
      <vt:lpstr>📌 نحوه عملکرد KNN </vt:lpstr>
      <vt:lpstr>PowerPoint Presentation</vt:lpstr>
      <vt:lpstr>📌 نحوه عملکرد KNN </vt:lpstr>
      <vt:lpstr>انتخاب مقدار  K مناسب </vt:lpstr>
      <vt:lpstr>انتخاب مقدار  K مناسب </vt:lpstr>
      <vt:lpstr>PowerPoint Presentation</vt:lpstr>
      <vt:lpstr>محاسبه فاصله‌ها</vt:lpstr>
      <vt:lpstr>PowerPoint Presentation</vt:lpstr>
      <vt:lpstr>PowerPoint Presentation</vt:lpstr>
      <vt:lpstr>مزایا و معایب KNN </vt:lpstr>
      <vt:lpstr>بهبود عملکرد KNN </vt:lpstr>
      <vt:lpstr>کاربردهای KNN </vt:lpstr>
      <vt:lpstr>PowerPoint Presentation</vt:lpstr>
      <vt:lpstr>PowerPoint Presentation</vt:lpstr>
      <vt:lpstr>PowerPoint Presentation</vt:lpstr>
      <vt:lpstr>PowerPoint Presentation</vt:lpstr>
      <vt:lpstr>نتیجه‌گیری</vt:lpstr>
      <vt:lpstr>🟢 ۱. دقت Accuracy  </vt:lpstr>
      <vt:lpstr>🟢 ۲. ماتریس سردرگمی (Confusion Matrix) </vt:lpstr>
      <vt:lpstr>🟢 ۳. دقت (Precision) و بازیابی (Recall) </vt:lpstr>
      <vt:lpstr>Recall3. 🟢</vt:lpstr>
      <vt:lpstr>🟢 ۴. F1-Score (میانگین دقت و بازیابی) </vt:lpstr>
      <vt:lpstr>نتیجه گیری</vt:lpstr>
      <vt:lpstr>Cross validations </vt:lpstr>
      <vt:lpstr>PowerPoint Presentation</vt:lpstr>
      <vt:lpstr>Precision</vt:lpstr>
      <vt:lpstr>Recall</vt:lpstr>
      <vt:lpstr> F1-Score </vt:lpstr>
      <vt:lpstr>Support</vt:lpstr>
      <vt:lpstr>PowerPoint Presentation</vt:lpstr>
      <vt:lpstr>PowerPoint Presentation</vt:lpstr>
      <vt:lpstr>PowerPoint Presentation</vt:lpstr>
      <vt:lpstr>PowerPoint Presentation</vt:lpstr>
      <vt:lpstr>Cross validations </vt:lpstr>
      <vt:lpstr>PowerPoint Presentation</vt:lpstr>
      <vt:lpstr>PowerPoint Presentation</vt:lpstr>
      <vt:lpstr>PowerPoint Presentation</vt:lpstr>
      <vt:lpstr>Leave-One-Out Cross-Validation (LOOCV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2022-05-26T06:44:04Z</dcterms:created>
  <dcterms:modified xsi:type="dcterms:W3CDTF">2025-04-19T12:06:59Z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